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Poppins Bold" charset="1" panose="00000800000000000000"/>
      <p:regular r:id="rId17"/>
    </p:embeddedFont>
    <p:embeddedFont>
      <p:font typeface="Poppins" charset="1" panose="00000500000000000000"/>
      <p:regular r:id="rId18"/>
    </p:embeddedFont>
    <p:embeddedFont>
      <p:font typeface="Montaser Arabic Bold" charset="1" panose="00000800000000000000"/>
      <p:regular r:id="rId19"/>
    </p:embeddedFont>
    <p:embeddedFont>
      <p:font typeface="Poppins Light" charset="1" panose="00000400000000000000"/>
      <p:regular r:id="rId20"/>
    </p:embeddedFont>
    <p:embeddedFont>
      <p:font typeface="Poppins Ultra-Bold" charset="1" panose="000009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8.png" Type="http://schemas.openxmlformats.org/officeDocument/2006/relationships/image"/><Relationship Id="rId3" Target="../media/image79.svg" Type="http://schemas.openxmlformats.org/officeDocument/2006/relationships/image"/><Relationship Id="rId4" Target="../media/image80.png" Type="http://schemas.openxmlformats.org/officeDocument/2006/relationships/image"/><Relationship Id="rId5" Target="../media/image1.pn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4.png" Type="http://schemas.openxmlformats.org/officeDocument/2006/relationships/image"/><Relationship Id="rId9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0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18.png" Type="http://schemas.openxmlformats.org/officeDocument/2006/relationships/image"/><Relationship Id="rId15" Target="../media/image19.svg" Type="http://schemas.openxmlformats.org/officeDocument/2006/relationships/image"/><Relationship Id="rId16" Target="../media/image20.png" Type="http://schemas.openxmlformats.org/officeDocument/2006/relationships/image"/><Relationship Id="rId17" Target="../media/image21.svg" Type="http://schemas.openxmlformats.org/officeDocument/2006/relationships/image"/><Relationship Id="rId18" Target="../media/image22.png" Type="http://schemas.openxmlformats.org/officeDocument/2006/relationships/image"/><Relationship Id="rId19" Target="../media/image23.svg" Type="http://schemas.openxmlformats.org/officeDocument/2006/relationships/image"/><Relationship Id="rId2" Target="../media/image6.png" Type="http://schemas.openxmlformats.org/officeDocument/2006/relationships/image"/><Relationship Id="rId20" Target="../media/image24.png" Type="http://schemas.openxmlformats.org/officeDocument/2006/relationships/image"/><Relationship Id="rId21" Target="../media/image25.svg" Type="http://schemas.openxmlformats.org/officeDocument/2006/relationships/image"/><Relationship Id="rId22" Target="../media/image26.png" Type="http://schemas.openxmlformats.org/officeDocument/2006/relationships/image"/><Relationship Id="rId23" Target="../media/image27.svg" Type="http://schemas.openxmlformats.org/officeDocument/2006/relationships/image"/><Relationship Id="rId24" Target="../media/image28.png" Type="http://schemas.openxmlformats.org/officeDocument/2006/relationships/image"/><Relationship Id="rId25" Target="../media/image29.svg" Type="http://schemas.openxmlformats.org/officeDocument/2006/relationships/image"/><Relationship Id="rId26" Target="../media/image30.png" Type="http://schemas.openxmlformats.org/officeDocument/2006/relationships/image"/><Relationship Id="rId27" Target="../media/image31.svg" Type="http://schemas.openxmlformats.org/officeDocument/2006/relationships/image"/><Relationship Id="rId28" Target="../media/image32.png" Type="http://schemas.openxmlformats.org/officeDocument/2006/relationships/image"/><Relationship Id="rId29" Target="../media/image33.svg" Type="http://schemas.openxmlformats.org/officeDocument/2006/relationships/image"/><Relationship Id="rId3" Target="../media/image7.svg" Type="http://schemas.openxmlformats.org/officeDocument/2006/relationships/image"/><Relationship Id="rId30" Target="../media/image34.png" Type="http://schemas.openxmlformats.org/officeDocument/2006/relationships/image"/><Relationship Id="rId31" Target="../media/image35.svg" Type="http://schemas.openxmlformats.org/officeDocument/2006/relationships/image"/><Relationship Id="rId32" Target="../media/image36.png" Type="http://schemas.openxmlformats.org/officeDocument/2006/relationships/image"/><Relationship Id="rId33" Target="../media/image37.svg" Type="http://schemas.openxmlformats.org/officeDocument/2006/relationships/image"/><Relationship Id="rId34" Target="../media/image38.png" Type="http://schemas.openxmlformats.org/officeDocument/2006/relationships/image"/><Relationship Id="rId35" Target="../media/image39.svg" Type="http://schemas.openxmlformats.org/officeDocument/2006/relationships/image"/><Relationship Id="rId36" Target="../media/image40.png" Type="http://schemas.openxmlformats.org/officeDocument/2006/relationships/image"/><Relationship Id="rId37" Target="../media/image41.svg" Type="http://schemas.openxmlformats.org/officeDocument/2006/relationships/image"/><Relationship Id="rId38" Target="../media/image42.png" Type="http://schemas.openxmlformats.org/officeDocument/2006/relationships/image"/><Relationship Id="rId39" Target="../media/image43.svg" Type="http://schemas.openxmlformats.org/officeDocument/2006/relationships/image"/><Relationship Id="rId4" Target="../media/image8.png" Type="http://schemas.openxmlformats.org/officeDocument/2006/relationships/image"/><Relationship Id="rId40" Target="../media/image44.png" Type="http://schemas.openxmlformats.org/officeDocument/2006/relationships/image"/><Relationship Id="rId41" Target="../media/image45.svg" Type="http://schemas.openxmlformats.org/officeDocument/2006/relationships/image"/><Relationship Id="rId42" Target="../media/image46.png" Type="http://schemas.openxmlformats.org/officeDocument/2006/relationships/image"/><Relationship Id="rId43" Target="../media/image47.svg" Type="http://schemas.openxmlformats.org/officeDocument/2006/relationships/image"/><Relationship Id="rId44" Target="../media/image48.png" Type="http://schemas.openxmlformats.org/officeDocument/2006/relationships/image"/><Relationship Id="rId45" Target="../media/image49.svg" Type="http://schemas.openxmlformats.org/officeDocument/2006/relationships/image"/><Relationship Id="rId46" Target="../media/image50.png" Type="http://schemas.openxmlformats.org/officeDocument/2006/relationships/image"/><Relationship Id="rId47" Target="../media/image51.svg" Type="http://schemas.openxmlformats.org/officeDocument/2006/relationships/image"/><Relationship Id="rId48" Target="../media/image52.png" Type="http://schemas.openxmlformats.org/officeDocument/2006/relationships/image"/><Relationship Id="rId49" Target="../media/image53.svg" Type="http://schemas.openxmlformats.org/officeDocument/2006/relationships/image"/><Relationship Id="rId5" Target="../media/image9.svg" Type="http://schemas.openxmlformats.org/officeDocument/2006/relationships/image"/><Relationship Id="rId50" Target="../media/image54.png" Type="http://schemas.openxmlformats.org/officeDocument/2006/relationships/image"/><Relationship Id="rId51" Target="../media/image55.svg" Type="http://schemas.openxmlformats.org/officeDocument/2006/relationships/image"/><Relationship Id="rId52" Target="../media/image56.png" Type="http://schemas.openxmlformats.org/officeDocument/2006/relationships/image"/><Relationship Id="rId53" Target="../media/image57.svg" Type="http://schemas.openxmlformats.org/officeDocument/2006/relationships/image"/><Relationship Id="rId54" Target="../media/image58.png" Type="http://schemas.openxmlformats.org/officeDocument/2006/relationships/image"/><Relationship Id="rId55" Target="../media/image59.svg" Type="http://schemas.openxmlformats.org/officeDocument/2006/relationships/image"/><Relationship Id="rId56" Target="../media/image60.png" Type="http://schemas.openxmlformats.org/officeDocument/2006/relationships/image"/><Relationship Id="rId57" Target="../media/image61.svg" Type="http://schemas.openxmlformats.org/officeDocument/2006/relationships/image"/><Relationship Id="rId58" Target="../media/image62.png" Type="http://schemas.openxmlformats.org/officeDocument/2006/relationships/image"/><Relationship Id="rId59" Target="../media/image63.svg" Type="http://schemas.openxmlformats.org/officeDocument/2006/relationships/image"/><Relationship Id="rId6" Target="../media/image10.png" Type="http://schemas.openxmlformats.org/officeDocument/2006/relationships/image"/><Relationship Id="rId60" Target="../media/image64.png" Type="http://schemas.openxmlformats.org/officeDocument/2006/relationships/image"/><Relationship Id="rId61" Target="../media/image65.sv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png" Type="http://schemas.openxmlformats.org/officeDocument/2006/relationships/image"/><Relationship Id="rId3" Target="../media/image67.sv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png" Type="http://schemas.openxmlformats.org/officeDocument/2006/relationships/image"/><Relationship Id="rId3" Target="../media/image67.sv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../media/image72.png" Type="http://schemas.openxmlformats.org/officeDocument/2006/relationships/image"/><Relationship Id="rId5" Target="../media/image73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../media/image72.png" Type="http://schemas.openxmlformats.org/officeDocument/2006/relationships/image"/><Relationship Id="rId5" Target="../media/image73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2" Target="../media/image74.png" Type="http://schemas.openxmlformats.org/officeDocument/2006/relationships/image"/><Relationship Id="rId3" Target="../media/image75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A290">
                <a:alpha val="100000"/>
              </a:srgbClr>
            </a:gs>
            <a:gs pos="100000">
              <a:srgbClr val="0056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6108434" y="6968186"/>
            <a:ext cx="6071132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6108434" y="5996854"/>
            <a:ext cx="6071132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4848920" y="7949261"/>
            <a:ext cx="8383250" cy="1963363"/>
          </a:xfrm>
          <a:custGeom>
            <a:avLst/>
            <a:gdLst/>
            <a:ahLst/>
            <a:cxnLst/>
            <a:rect r="r" b="b" t="t" l="l"/>
            <a:pathLst>
              <a:path h="1963363" w="8383250">
                <a:moveTo>
                  <a:pt x="0" y="0"/>
                </a:moveTo>
                <a:lnTo>
                  <a:pt x="8383250" y="0"/>
                </a:lnTo>
                <a:lnTo>
                  <a:pt x="8383250" y="1963363"/>
                </a:lnTo>
                <a:lnTo>
                  <a:pt x="0" y="1963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547668" y="1198866"/>
            <a:ext cx="1085973" cy="1727194"/>
          </a:xfrm>
          <a:custGeom>
            <a:avLst/>
            <a:gdLst/>
            <a:ahLst/>
            <a:cxnLst/>
            <a:rect r="r" b="b" t="t" l="l"/>
            <a:pathLst>
              <a:path h="1727194" w="1085973">
                <a:moveTo>
                  <a:pt x="0" y="0"/>
                </a:moveTo>
                <a:lnTo>
                  <a:pt x="1085973" y="0"/>
                </a:lnTo>
                <a:lnTo>
                  <a:pt x="1085973" y="1727194"/>
                </a:lnTo>
                <a:lnTo>
                  <a:pt x="0" y="17271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334640" y="1254144"/>
            <a:ext cx="1771585" cy="1578925"/>
          </a:xfrm>
          <a:custGeom>
            <a:avLst/>
            <a:gdLst/>
            <a:ahLst/>
            <a:cxnLst/>
            <a:rect r="r" b="b" t="t" l="l"/>
            <a:pathLst>
              <a:path h="1578925" w="1771585">
                <a:moveTo>
                  <a:pt x="0" y="0"/>
                </a:moveTo>
                <a:lnTo>
                  <a:pt x="1771585" y="0"/>
                </a:lnTo>
                <a:lnTo>
                  <a:pt x="1771585" y="1578926"/>
                </a:lnTo>
                <a:lnTo>
                  <a:pt x="0" y="1578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256026" y="1198866"/>
            <a:ext cx="10180046" cy="1238152"/>
            <a:chOff x="0" y="0"/>
            <a:chExt cx="2681164" cy="32609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681164" cy="326098"/>
            </a:xfrm>
            <a:custGeom>
              <a:avLst/>
              <a:gdLst/>
              <a:ahLst/>
              <a:cxnLst/>
              <a:rect r="r" b="b" t="t" l="l"/>
              <a:pathLst>
                <a:path h="326098" w="2681164">
                  <a:moveTo>
                    <a:pt x="38785" y="0"/>
                  </a:moveTo>
                  <a:lnTo>
                    <a:pt x="2642379" y="0"/>
                  </a:lnTo>
                  <a:cubicBezTo>
                    <a:pt x="2652665" y="0"/>
                    <a:pt x="2662531" y="4086"/>
                    <a:pt x="2669804" y="11360"/>
                  </a:cubicBezTo>
                  <a:cubicBezTo>
                    <a:pt x="2677078" y="18634"/>
                    <a:pt x="2681164" y="28499"/>
                    <a:pt x="2681164" y="38785"/>
                  </a:cubicBezTo>
                  <a:lnTo>
                    <a:pt x="2681164" y="287312"/>
                  </a:lnTo>
                  <a:cubicBezTo>
                    <a:pt x="2681164" y="297599"/>
                    <a:pt x="2677078" y="307464"/>
                    <a:pt x="2669804" y="314738"/>
                  </a:cubicBezTo>
                  <a:cubicBezTo>
                    <a:pt x="2662531" y="322011"/>
                    <a:pt x="2652665" y="326098"/>
                    <a:pt x="2642379" y="326098"/>
                  </a:cubicBezTo>
                  <a:lnTo>
                    <a:pt x="38785" y="326098"/>
                  </a:lnTo>
                  <a:cubicBezTo>
                    <a:pt x="28499" y="326098"/>
                    <a:pt x="18634" y="322011"/>
                    <a:pt x="11360" y="314738"/>
                  </a:cubicBezTo>
                  <a:cubicBezTo>
                    <a:pt x="4086" y="307464"/>
                    <a:pt x="0" y="297599"/>
                    <a:pt x="0" y="287312"/>
                  </a:cubicBezTo>
                  <a:lnTo>
                    <a:pt x="0" y="38785"/>
                  </a:lnTo>
                  <a:cubicBezTo>
                    <a:pt x="0" y="28499"/>
                    <a:pt x="4086" y="18634"/>
                    <a:pt x="11360" y="11360"/>
                  </a:cubicBezTo>
                  <a:cubicBezTo>
                    <a:pt x="18634" y="4086"/>
                    <a:pt x="28499" y="0"/>
                    <a:pt x="38785" y="0"/>
                  </a:cubicBezTo>
                  <a:close/>
                </a:path>
              </a:pathLst>
            </a:custGeom>
            <a:solidFill>
              <a:srgbClr val="4FC9B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2681164" cy="392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8422395" y="7873061"/>
            <a:ext cx="1236300" cy="368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064" b="true">
                <a:solidFill>
                  <a:srgbClr val="F7F7F7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256026" y="4633295"/>
            <a:ext cx="9569038" cy="934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6"/>
              </a:lnSpc>
            </a:pPr>
            <a:r>
              <a:rPr lang="en-US" b="true" sz="5197" spc="20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Nombre presentación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81154" y="6049993"/>
            <a:ext cx="7718783" cy="750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9"/>
              </a:lnSpc>
            </a:pPr>
            <a:r>
              <a:rPr lang="en-US" sz="4192" spc="16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Nombre ponente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409654" y="2426484"/>
            <a:ext cx="3266723" cy="40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7"/>
              </a:lnSpc>
            </a:pPr>
            <a:r>
              <a:rPr lang="en-US" sz="2419" b="true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DE INVESTIGACIÓN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154174" y="1363475"/>
            <a:ext cx="10113791" cy="92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5"/>
              </a:lnSpc>
            </a:pPr>
            <a:r>
              <a:rPr lang="en-US" sz="5417" b="true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SIMPOSIO INTERNACIONAL</a:t>
            </a:r>
          </a:p>
        </p:txBody>
      </p:sp>
      <p:sp>
        <p:nvSpPr>
          <p:cNvPr name="TextBox 15" id="15"/>
          <p:cNvSpPr txBox="true"/>
          <p:nvPr/>
        </p:nvSpPr>
        <p:spPr>
          <a:xfrm rot="-233976">
            <a:off x="3494401" y="1416060"/>
            <a:ext cx="747481" cy="441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9"/>
              </a:lnSpc>
            </a:pPr>
            <a:r>
              <a:rPr lang="en-US" sz="2585" b="true">
                <a:solidFill>
                  <a:srgbClr val="F7F7F7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45331" y="2412668"/>
            <a:ext cx="6522634" cy="61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4" b="true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EN CIENCIAS DE LA SALUD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A290">
                <a:alpha val="100000"/>
              </a:srgbClr>
            </a:gs>
            <a:gs pos="100000">
              <a:srgbClr val="0056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69527">
            <a:off x="13777439" y="3645056"/>
            <a:ext cx="10151296" cy="5020035"/>
          </a:xfrm>
          <a:custGeom>
            <a:avLst/>
            <a:gdLst/>
            <a:ahLst/>
            <a:cxnLst/>
            <a:rect r="r" b="b" t="t" l="l"/>
            <a:pathLst>
              <a:path h="5020035" w="10151296">
                <a:moveTo>
                  <a:pt x="0" y="0"/>
                </a:moveTo>
                <a:lnTo>
                  <a:pt x="10151296" y="0"/>
                </a:lnTo>
                <a:lnTo>
                  <a:pt x="10151296" y="5020035"/>
                </a:lnTo>
                <a:lnTo>
                  <a:pt x="0" y="5020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34" b="-12944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37769">
            <a:off x="-5508075" y="4288992"/>
            <a:ext cx="10908441" cy="5394460"/>
          </a:xfrm>
          <a:custGeom>
            <a:avLst/>
            <a:gdLst/>
            <a:ahLst/>
            <a:cxnLst/>
            <a:rect r="r" b="b" t="t" l="l"/>
            <a:pathLst>
              <a:path h="5394460" w="10908441">
                <a:moveTo>
                  <a:pt x="0" y="0"/>
                </a:moveTo>
                <a:lnTo>
                  <a:pt x="10908441" y="0"/>
                </a:lnTo>
                <a:lnTo>
                  <a:pt x="10908441" y="5394459"/>
                </a:lnTo>
                <a:lnTo>
                  <a:pt x="0" y="5394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34" b="-12944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824471" y="-2981378"/>
            <a:ext cx="6409034" cy="6409034"/>
          </a:xfrm>
          <a:custGeom>
            <a:avLst/>
            <a:gdLst/>
            <a:ahLst/>
            <a:cxnLst/>
            <a:rect r="r" b="b" t="t" l="l"/>
            <a:pathLst>
              <a:path h="6409034" w="6409034">
                <a:moveTo>
                  <a:pt x="0" y="0"/>
                </a:moveTo>
                <a:lnTo>
                  <a:pt x="6409035" y="0"/>
                </a:lnTo>
                <a:lnTo>
                  <a:pt x="6409035" y="6409035"/>
                </a:lnTo>
                <a:lnTo>
                  <a:pt x="0" y="64090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7917277" y="5235934"/>
            <a:ext cx="2453446" cy="0"/>
          </a:xfrm>
          <a:prstGeom prst="line">
            <a:avLst/>
          </a:prstGeom>
          <a:ln cap="flat" w="19050">
            <a:solidFill>
              <a:srgbClr val="FFFDF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-152535" y="8698549"/>
            <a:ext cx="18687391" cy="2933082"/>
            <a:chOff x="0" y="0"/>
            <a:chExt cx="4921782" cy="77249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1782" cy="772499"/>
            </a:xfrm>
            <a:custGeom>
              <a:avLst/>
              <a:gdLst/>
              <a:ahLst/>
              <a:cxnLst/>
              <a:rect r="r" b="b" t="t" l="l"/>
              <a:pathLst>
                <a:path h="772499" w="4921782">
                  <a:moveTo>
                    <a:pt x="0" y="0"/>
                  </a:moveTo>
                  <a:lnTo>
                    <a:pt x="4921782" y="0"/>
                  </a:lnTo>
                  <a:lnTo>
                    <a:pt x="4921782" y="772499"/>
                  </a:lnTo>
                  <a:lnTo>
                    <a:pt x="0" y="772499"/>
                  </a:lnTo>
                  <a:close/>
                </a:path>
              </a:pathLst>
            </a:custGeom>
            <a:solidFill>
              <a:srgbClr val="004A4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921782" cy="839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298379" y="5533281"/>
            <a:ext cx="11691242" cy="145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62"/>
              </a:lnSpc>
              <a:spcBef>
                <a:spcPct val="0"/>
              </a:spcBef>
            </a:pPr>
            <a:r>
              <a:rPr lang="en-US" sz="243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AI presents both opportunities and challenges for cybersecurity. By leveraging its power responsibly, organizations can strengthen their defenses, mitigate risks, and stay ahead of evolving threats.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37356" y="3909137"/>
            <a:ext cx="9013288" cy="917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4"/>
              </a:lnSpc>
            </a:pPr>
            <a:r>
              <a:rPr lang="en-US" b="true" sz="5555" spc="216">
                <a:solidFill>
                  <a:srgbClr val="FFFDFD"/>
                </a:solidFill>
                <a:latin typeface="Poppins Bold"/>
                <a:ea typeface="Poppins Bold"/>
                <a:cs typeface="Poppins Bold"/>
                <a:sym typeface="Poppins Bold"/>
              </a:rPr>
              <a:t>TITULO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342351" y="8803324"/>
            <a:ext cx="1012084" cy="312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b="true">
                <a:solidFill>
                  <a:srgbClr val="F7F7F7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Organiza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639525" y="8999252"/>
            <a:ext cx="4619775" cy="1081955"/>
          </a:xfrm>
          <a:custGeom>
            <a:avLst/>
            <a:gdLst/>
            <a:ahLst/>
            <a:cxnLst/>
            <a:rect r="r" b="b" t="t" l="l"/>
            <a:pathLst>
              <a:path h="1081955" w="4619775">
                <a:moveTo>
                  <a:pt x="0" y="0"/>
                </a:moveTo>
                <a:lnTo>
                  <a:pt x="4619775" y="0"/>
                </a:lnTo>
                <a:lnTo>
                  <a:pt x="4619775" y="1081955"/>
                </a:lnTo>
                <a:lnTo>
                  <a:pt x="0" y="10819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619881" y="9115385"/>
            <a:ext cx="5573874" cy="824589"/>
            <a:chOff x="0" y="0"/>
            <a:chExt cx="7431832" cy="109945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52765"/>
              <a:ext cx="643830" cy="1023984"/>
            </a:xfrm>
            <a:custGeom>
              <a:avLst/>
              <a:gdLst/>
              <a:ahLst/>
              <a:cxnLst/>
              <a:rect r="r" b="b" t="t" l="l"/>
              <a:pathLst>
                <a:path h="1023984" w="643830">
                  <a:moveTo>
                    <a:pt x="0" y="0"/>
                  </a:moveTo>
                  <a:lnTo>
                    <a:pt x="643830" y="0"/>
                  </a:lnTo>
                  <a:lnTo>
                    <a:pt x="643830" y="1023984"/>
                  </a:lnTo>
                  <a:lnTo>
                    <a:pt x="0" y="102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198225" y="0"/>
              <a:ext cx="1233607" cy="1099452"/>
            </a:xfrm>
            <a:custGeom>
              <a:avLst/>
              <a:gdLst/>
              <a:ahLst/>
              <a:cxnLst/>
              <a:rect r="r" b="b" t="t" l="l"/>
              <a:pathLst>
                <a:path h="1099452" w="1233607">
                  <a:moveTo>
                    <a:pt x="0" y="0"/>
                  </a:moveTo>
                  <a:lnTo>
                    <a:pt x="1233607" y="0"/>
                  </a:lnTo>
                  <a:lnTo>
                    <a:pt x="1233607" y="1099452"/>
                  </a:lnTo>
                  <a:lnTo>
                    <a:pt x="0" y="1099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6" id="16"/>
            <p:cNvGrpSpPr/>
            <p:nvPr/>
          </p:nvGrpSpPr>
          <p:grpSpPr>
            <a:xfrm rot="0">
              <a:off x="945321" y="0"/>
              <a:ext cx="5252904" cy="638887"/>
              <a:chOff x="0" y="0"/>
              <a:chExt cx="2681164" cy="326098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681164" cy="326098"/>
              </a:xfrm>
              <a:custGeom>
                <a:avLst/>
                <a:gdLst/>
                <a:ahLst/>
                <a:cxnLst/>
                <a:rect r="r" b="b" t="t" l="l"/>
                <a:pathLst>
                  <a:path h="326098" w="2681164">
                    <a:moveTo>
                      <a:pt x="100221" y="0"/>
                    </a:moveTo>
                    <a:lnTo>
                      <a:pt x="2580943" y="0"/>
                    </a:lnTo>
                    <a:cubicBezTo>
                      <a:pt x="2636294" y="0"/>
                      <a:pt x="2681164" y="44870"/>
                      <a:pt x="2681164" y="100221"/>
                    </a:cubicBezTo>
                    <a:lnTo>
                      <a:pt x="2681164" y="225877"/>
                    </a:lnTo>
                    <a:cubicBezTo>
                      <a:pt x="2681164" y="281227"/>
                      <a:pt x="2636294" y="326098"/>
                      <a:pt x="2580943" y="326098"/>
                    </a:cubicBezTo>
                    <a:lnTo>
                      <a:pt x="100221" y="326098"/>
                    </a:lnTo>
                    <a:cubicBezTo>
                      <a:pt x="44870" y="326098"/>
                      <a:pt x="0" y="281227"/>
                      <a:pt x="0" y="225877"/>
                    </a:cubicBezTo>
                    <a:lnTo>
                      <a:pt x="0" y="100221"/>
                    </a:lnTo>
                    <a:cubicBezTo>
                      <a:pt x="0" y="44870"/>
                      <a:pt x="44870" y="0"/>
                      <a:pt x="100221" y="0"/>
                    </a:cubicBezTo>
                    <a:close/>
                  </a:path>
                </a:pathLst>
              </a:custGeom>
              <a:solidFill>
                <a:srgbClr val="4FC9BE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66675"/>
                <a:ext cx="2681164" cy="39277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26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1024593" y="634061"/>
              <a:ext cx="1685629" cy="209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10"/>
                </a:lnSpc>
              </a:pPr>
              <a:r>
                <a:rPr lang="en-US" sz="93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DE INVESTIGACIÓN 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892765" y="100902"/>
              <a:ext cx="5218717" cy="4638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5"/>
                </a:lnSpc>
              </a:pPr>
              <a:r>
                <a:rPr lang="en-US" sz="209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SIMPOSIO INTERNACIONAL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-233976">
              <a:off x="552186" y="108076"/>
              <a:ext cx="385700" cy="231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b="true">
                  <a:solidFill>
                    <a:srgbClr val="F7F7F7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ER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2745802" y="632151"/>
              <a:ext cx="3365680" cy="3118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53"/>
                </a:lnSpc>
              </a:pPr>
              <a:r>
                <a:rPr lang="en-US" sz="1395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EN CIENCIAS DE LA SALUD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24471" y="-2981378"/>
            <a:ext cx="6409034" cy="6409034"/>
          </a:xfrm>
          <a:custGeom>
            <a:avLst/>
            <a:gdLst/>
            <a:ahLst/>
            <a:cxnLst/>
            <a:rect r="r" b="b" t="t" l="l"/>
            <a:pathLst>
              <a:path h="6409034" w="6409034">
                <a:moveTo>
                  <a:pt x="0" y="0"/>
                </a:moveTo>
                <a:lnTo>
                  <a:pt x="6409035" y="0"/>
                </a:lnTo>
                <a:lnTo>
                  <a:pt x="6409035" y="6409035"/>
                </a:lnTo>
                <a:lnTo>
                  <a:pt x="0" y="6409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52535" y="8698549"/>
            <a:ext cx="18687391" cy="2933082"/>
            <a:chOff x="0" y="0"/>
            <a:chExt cx="4921782" cy="7724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21782" cy="772499"/>
            </a:xfrm>
            <a:custGeom>
              <a:avLst/>
              <a:gdLst/>
              <a:ahLst/>
              <a:cxnLst/>
              <a:rect r="r" b="b" t="t" l="l"/>
              <a:pathLst>
                <a:path h="772499" w="4921782">
                  <a:moveTo>
                    <a:pt x="0" y="0"/>
                  </a:moveTo>
                  <a:lnTo>
                    <a:pt x="4921782" y="0"/>
                  </a:lnTo>
                  <a:lnTo>
                    <a:pt x="4921782" y="772499"/>
                  </a:lnTo>
                  <a:lnTo>
                    <a:pt x="0" y="772499"/>
                  </a:lnTo>
                  <a:close/>
                </a:path>
              </a:pathLst>
            </a:custGeom>
            <a:solidFill>
              <a:srgbClr val="004A4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921782" cy="839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321540" y="7904793"/>
            <a:ext cx="19025401" cy="793755"/>
            <a:chOff x="0" y="0"/>
            <a:chExt cx="5010805" cy="2090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010805" cy="209055"/>
            </a:xfrm>
            <a:custGeom>
              <a:avLst/>
              <a:gdLst/>
              <a:ahLst/>
              <a:cxnLst/>
              <a:rect r="r" b="b" t="t" l="l"/>
              <a:pathLst>
                <a:path h="209055" w="5010805">
                  <a:moveTo>
                    <a:pt x="0" y="0"/>
                  </a:moveTo>
                  <a:lnTo>
                    <a:pt x="5010805" y="0"/>
                  </a:lnTo>
                  <a:lnTo>
                    <a:pt x="5010805" y="209055"/>
                  </a:lnTo>
                  <a:lnTo>
                    <a:pt x="0" y="209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010805" cy="275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4592373" y="8887206"/>
            <a:ext cx="1012084" cy="312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b="true">
                <a:solidFill>
                  <a:srgbClr val="F7F7F7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889547" y="9083135"/>
            <a:ext cx="4619775" cy="1081955"/>
          </a:xfrm>
          <a:custGeom>
            <a:avLst/>
            <a:gdLst/>
            <a:ahLst/>
            <a:cxnLst/>
            <a:rect r="r" b="b" t="t" l="l"/>
            <a:pathLst>
              <a:path h="1081955" w="4619775">
                <a:moveTo>
                  <a:pt x="0" y="0"/>
                </a:moveTo>
                <a:lnTo>
                  <a:pt x="4619775" y="0"/>
                </a:lnTo>
                <a:lnTo>
                  <a:pt x="4619775" y="1081955"/>
                </a:lnTo>
                <a:lnTo>
                  <a:pt x="0" y="1081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19881" y="9115385"/>
            <a:ext cx="5573874" cy="824589"/>
            <a:chOff x="0" y="0"/>
            <a:chExt cx="7431832" cy="109945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52765"/>
              <a:ext cx="643830" cy="1023984"/>
            </a:xfrm>
            <a:custGeom>
              <a:avLst/>
              <a:gdLst/>
              <a:ahLst/>
              <a:cxnLst/>
              <a:rect r="r" b="b" t="t" l="l"/>
              <a:pathLst>
                <a:path h="1023984" w="643830">
                  <a:moveTo>
                    <a:pt x="0" y="0"/>
                  </a:moveTo>
                  <a:lnTo>
                    <a:pt x="643830" y="0"/>
                  </a:lnTo>
                  <a:lnTo>
                    <a:pt x="643830" y="1023984"/>
                  </a:lnTo>
                  <a:lnTo>
                    <a:pt x="0" y="102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198225" y="0"/>
              <a:ext cx="1233607" cy="1099452"/>
            </a:xfrm>
            <a:custGeom>
              <a:avLst/>
              <a:gdLst/>
              <a:ahLst/>
              <a:cxnLst/>
              <a:rect r="r" b="b" t="t" l="l"/>
              <a:pathLst>
                <a:path h="1099452" w="1233607">
                  <a:moveTo>
                    <a:pt x="0" y="0"/>
                  </a:moveTo>
                  <a:lnTo>
                    <a:pt x="1233607" y="0"/>
                  </a:lnTo>
                  <a:lnTo>
                    <a:pt x="1233607" y="1099452"/>
                  </a:lnTo>
                  <a:lnTo>
                    <a:pt x="0" y="1099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4" id="14"/>
            <p:cNvGrpSpPr/>
            <p:nvPr/>
          </p:nvGrpSpPr>
          <p:grpSpPr>
            <a:xfrm rot="0">
              <a:off x="945321" y="0"/>
              <a:ext cx="5252904" cy="638887"/>
              <a:chOff x="0" y="0"/>
              <a:chExt cx="2681164" cy="326098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681164" cy="326098"/>
              </a:xfrm>
              <a:custGeom>
                <a:avLst/>
                <a:gdLst/>
                <a:ahLst/>
                <a:cxnLst/>
                <a:rect r="r" b="b" t="t" l="l"/>
                <a:pathLst>
                  <a:path h="326098" w="2681164">
                    <a:moveTo>
                      <a:pt x="100221" y="0"/>
                    </a:moveTo>
                    <a:lnTo>
                      <a:pt x="2580943" y="0"/>
                    </a:lnTo>
                    <a:cubicBezTo>
                      <a:pt x="2636294" y="0"/>
                      <a:pt x="2681164" y="44870"/>
                      <a:pt x="2681164" y="100221"/>
                    </a:cubicBezTo>
                    <a:lnTo>
                      <a:pt x="2681164" y="225877"/>
                    </a:lnTo>
                    <a:cubicBezTo>
                      <a:pt x="2681164" y="281227"/>
                      <a:pt x="2636294" y="326098"/>
                      <a:pt x="2580943" y="326098"/>
                    </a:cubicBezTo>
                    <a:lnTo>
                      <a:pt x="100221" y="326098"/>
                    </a:lnTo>
                    <a:cubicBezTo>
                      <a:pt x="44870" y="326098"/>
                      <a:pt x="0" y="281227"/>
                      <a:pt x="0" y="225877"/>
                    </a:cubicBezTo>
                    <a:lnTo>
                      <a:pt x="0" y="100221"/>
                    </a:lnTo>
                    <a:cubicBezTo>
                      <a:pt x="0" y="44870"/>
                      <a:pt x="44870" y="0"/>
                      <a:pt x="100221" y="0"/>
                    </a:cubicBezTo>
                    <a:close/>
                  </a:path>
                </a:pathLst>
              </a:custGeom>
              <a:solidFill>
                <a:srgbClr val="4FC9BE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66675"/>
                <a:ext cx="2681164" cy="39277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26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1024593" y="634061"/>
              <a:ext cx="1685629" cy="209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10"/>
                </a:lnSpc>
              </a:pPr>
              <a:r>
                <a:rPr lang="en-US" sz="93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DE INVESTIGACIÓN 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892765" y="100902"/>
              <a:ext cx="5218717" cy="4638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5"/>
                </a:lnSpc>
              </a:pPr>
              <a:r>
                <a:rPr lang="en-US" sz="209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SIMPOSIO INTERNACIONAL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-233976">
              <a:off x="552186" y="108076"/>
              <a:ext cx="385700" cy="231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b="true">
                  <a:solidFill>
                    <a:srgbClr val="F7F7F7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ER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2745802" y="632151"/>
              <a:ext cx="3365680" cy="3118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53"/>
                </a:lnSpc>
              </a:pPr>
              <a:r>
                <a:rPr lang="en-US" sz="1395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EN CIENCIAS DE LA SALUD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A290">
                <a:alpha val="100000"/>
              </a:srgbClr>
            </a:gs>
            <a:gs pos="100000">
              <a:srgbClr val="0056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6108434" y="6649105"/>
            <a:ext cx="6071132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2424010" y="1301124"/>
            <a:ext cx="1247732" cy="1984464"/>
          </a:xfrm>
          <a:custGeom>
            <a:avLst/>
            <a:gdLst/>
            <a:ahLst/>
            <a:cxnLst/>
            <a:rect r="r" b="b" t="t" l="l"/>
            <a:pathLst>
              <a:path h="1984464" w="1247732">
                <a:moveTo>
                  <a:pt x="0" y="0"/>
                </a:moveTo>
                <a:lnTo>
                  <a:pt x="1247731" y="0"/>
                </a:lnTo>
                <a:lnTo>
                  <a:pt x="1247731" y="1984464"/>
                </a:lnTo>
                <a:lnTo>
                  <a:pt x="0" y="1984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36072" y="1198866"/>
            <a:ext cx="2390710" cy="2130721"/>
          </a:xfrm>
          <a:custGeom>
            <a:avLst/>
            <a:gdLst/>
            <a:ahLst/>
            <a:cxnLst/>
            <a:rect r="r" b="b" t="t" l="l"/>
            <a:pathLst>
              <a:path h="2130721" w="2390710">
                <a:moveTo>
                  <a:pt x="0" y="0"/>
                </a:moveTo>
                <a:lnTo>
                  <a:pt x="2390710" y="0"/>
                </a:lnTo>
                <a:lnTo>
                  <a:pt x="2390710" y="2130721"/>
                </a:lnTo>
                <a:lnTo>
                  <a:pt x="0" y="2130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256026" y="1198866"/>
            <a:ext cx="10180046" cy="1238152"/>
            <a:chOff x="0" y="0"/>
            <a:chExt cx="2681164" cy="32609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81164" cy="326098"/>
            </a:xfrm>
            <a:custGeom>
              <a:avLst/>
              <a:gdLst/>
              <a:ahLst/>
              <a:cxnLst/>
              <a:rect r="r" b="b" t="t" l="l"/>
              <a:pathLst>
                <a:path h="326098" w="2681164">
                  <a:moveTo>
                    <a:pt x="38785" y="0"/>
                  </a:moveTo>
                  <a:lnTo>
                    <a:pt x="2642379" y="0"/>
                  </a:lnTo>
                  <a:cubicBezTo>
                    <a:pt x="2652665" y="0"/>
                    <a:pt x="2662531" y="4086"/>
                    <a:pt x="2669804" y="11360"/>
                  </a:cubicBezTo>
                  <a:cubicBezTo>
                    <a:pt x="2677078" y="18634"/>
                    <a:pt x="2681164" y="28499"/>
                    <a:pt x="2681164" y="38785"/>
                  </a:cubicBezTo>
                  <a:lnTo>
                    <a:pt x="2681164" y="287312"/>
                  </a:lnTo>
                  <a:cubicBezTo>
                    <a:pt x="2681164" y="297599"/>
                    <a:pt x="2677078" y="307464"/>
                    <a:pt x="2669804" y="314738"/>
                  </a:cubicBezTo>
                  <a:cubicBezTo>
                    <a:pt x="2662531" y="322011"/>
                    <a:pt x="2652665" y="326098"/>
                    <a:pt x="2642379" y="326098"/>
                  </a:cubicBezTo>
                  <a:lnTo>
                    <a:pt x="38785" y="326098"/>
                  </a:lnTo>
                  <a:cubicBezTo>
                    <a:pt x="28499" y="326098"/>
                    <a:pt x="18634" y="322011"/>
                    <a:pt x="11360" y="314738"/>
                  </a:cubicBezTo>
                  <a:cubicBezTo>
                    <a:pt x="4086" y="307464"/>
                    <a:pt x="0" y="297599"/>
                    <a:pt x="0" y="287312"/>
                  </a:cubicBezTo>
                  <a:lnTo>
                    <a:pt x="0" y="38785"/>
                  </a:lnTo>
                  <a:cubicBezTo>
                    <a:pt x="0" y="28499"/>
                    <a:pt x="4086" y="18634"/>
                    <a:pt x="11360" y="11360"/>
                  </a:cubicBezTo>
                  <a:cubicBezTo>
                    <a:pt x="18634" y="4086"/>
                    <a:pt x="28499" y="0"/>
                    <a:pt x="38785" y="0"/>
                  </a:cubicBezTo>
                  <a:close/>
                </a:path>
              </a:pathLst>
            </a:custGeom>
            <a:solidFill>
              <a:srgbClr val="4FC9B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2681164" cy="392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409654" y="2426484"/>
            <a:ext cx="3266723" cy="40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7"/>
              </a:lnSpc>
            </a:pPr>
            <a:r>
              <a:rPr lang="en-US" sz="2419" b="true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DE INVESTIGACIÓN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154174" y="1363475"/>
            <a:ext cx="10113791" cy="92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5"/>
              </a:lnSpc>
            </a:pPr>
            <a:r>
              <a:rPr lang="en-US" sz="5417" b="true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SIMPOSIO INTERNACIONAL</a:t>
            </a:r>
          </a:p>
        </p:txBody>
      </p:sp>
      <p:sp>
        <p:nvSpPr>
          <p:cNvPr name="TextBox 10" id="10"/>
          <p:cNvSpPr txBox="true"/>
          <p:nvPr/>
        </p:nvSpPr>
        <p:spPr>
          <a:xfrm rot="-233976">
            <a:off x="3494401" y="1416060"/>
            <a:ext cx="747481" cy="441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9"/>
              </a:lnSpc>
            </a:pPr>
            <a:r>
              <a:rPr lang="en-US" sz="2585" b="true">
                <a:solidFill>
                  <a:srgbClr val="F7F7F7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745331" y="2412668"/>
            <a:ext cx="6522634" cy="61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4" b="true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EN CIENCIAS DE LA SALUD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A290">
                <a:alpha val="100000"/>
              </a:srgbClr>
            </a:gs>
            <a:gs pos="100000">
              <a:srgbClr val="0056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91636" y="460324"/>
            <a:ext cx="11280075" cy="1311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134"/>
              </a:lnSpc>
            </a:pPr>
            <a:r>
              <a:rPr lang="en-US" sz="723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Elementos Gráficos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35415" y="2668124"/>
            <a:ext cx="646279" cy="822809"/>
          </a:xfrm>
          <a:custGeom>
            <a:avLst/>
            <a:gdLst/>
            <a:ahLst/>
            <a:cxnLst/>
            <a:rect r="r" b="b" t="t" l="l"/>
            <a:pathLst>
              <a:path h="822809" w="646279">
                <a:moveTo>
                  <a:pt x="0" y="0"/>
                </a:moveTo>
                <a:lnTo>
                  <a:pt x="646279" y="0"/>
                </a:lnTo>
                <a:lnTo>
                  <a:pt x="646279" y="822809"/>
                </a:lnTo>
                <a:lnTo>
                  <a:pt x="0" y="822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45" r="0" b="-24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93905" y="5251219"/>
            <a:ext cx="737811" cy="843651"/>
          </a:xfrm>
          <a:custGeom>
            <a:avLst/>
            <a:gdLst/>
            <a:ahLst/>
            <a:cxnLst/>
            <a:rect r="r" b="b" t="t" l="l"/>
            <a:pathLst>
              <a:path h="843651" w="737811">
                <a:moveTo>
                  <a:pt x="0" y="0"/>
                </a:moveTo>
                <a:lnTo>
                  <a:pt x="737811" y="0"/>
                </a:lnTo>
                <a:lnTo>
                  <a:pt x="737811" y="843651"/>
                </a:lnTo>
                <a:lnTo>
                  <a:pt x="0" y="843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48" t="0" r="-748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58553" y="5186218"/>
            <a:ext cx="810437" cy="822399"/>
          </a:xfrm>
          <a:custGeom>
            <a:avLst/>
            <a:gdLst/>
            <a:ahLst/>
            <a:cxnLst/>
            <a:rect r="r" b="b" t="t" l="l"/>
            <a:pathLst>
              <a:path h="822399" w="810437">
                <a:moveTo>
                  <a:pt x="0" y="0"/>
                </a:moveTo>
                <a:lnTo>
                  <a:pt x="810437" y="0"/>
                </a:lnTo>
                <a:lnTo>
                  <a:pt x="810437" y="822399"/>
                </a:lnTo>
                <a:lnTo>
                  <a:pt x="0" y="822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4" t="0" r="-154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266394" y="3892653"/>
            <a:ext cx="812979" cy="914394"/>
          </a:xfrm>
          <a:custGeom>
            <a:avLst/>
            <a:gdLst/>
            <a:ahLst/>
            <a:cxnLst/>
            <a:rect r="r" b="b" t="t" l="l"/>
            <a:pathLst>
              <a:path h="914394" w="812979">
                <a:moveTo>
                  <a:pt x="0" y="0"/>
                </a:moveTo>
                <a:lnTo>
                  <a:pt x="812979" y="0"/>
                </a:lnTo>
                <a:lnTo>
                  <a:pt x="812979" y="914394"/>
                </a:lnTo>
                <a:lnTo>
                  <a:pt x="0" y="9143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79" t="0" r="-379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66394" y="2683697"/>
            <a:ext cx="753661" cy="764785"/>
          </a:xfrm>
          <a:custGeom>
            <a:avLst/>
            <a:gdLst/>
            <a:ahLst/>
            <a:cxnLst/>
            <a:rect r="r" b="b" t="t" l="l"/>
            <a:pathLst>
              <a:path h="764785" w="753661">
                <a:moveTo>
                  <a:pt x="0" y="0"/>
                </a:moveTo>
                <a:lnTo>
                  <a:pt x="753661" y="0"/>
                </a:lnTo>
                <a:lnTo>
                  <a:pt x="753661" y="764785"/>
                </a:lnTo>
                <a:lnTo>
                  <a:pt x="0" y="7647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504" r="0" b="-50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12277" y="3884758"/>
            <a:ext cx="692555" cy="922289"/>
          </a:xfrm>
          <a:custGeom>
            <a:avLst/>
            <a:gdLst/>
            <a:ahLst/>
            <a:cxnLst/>
            <a:rect r="r" b="b" t="t" l="l"/>
            <a:pathLst>
              <a:path h="922289" w="692555">
                <a:moveTo>
                  <a:pt x="0" y="0"/>
                </a:moveTo>
                <a:lnTo>
                  <a:pt x="692555" y="0"/>
                </a:lnTo>
                <a:lnTo>
                  <a:pt x="692555" y="922289"/>
                </a:lnTo>
                <a:lnTo>
                  <a:pt x="0" y="9222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11" t="0" r="-111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578226" y="2683697"/>
            <a:ext cx="885033" cy="844805"/>
          </a:xfrm>
          <a:custGeom>
            <a:avLst/>
            <a:gdLst/>
            <a:ahLst/>
            <a:cxnLst/>
            <a:rect r="r" b="b" t="t" l="l"/>
            <a:pathLst>
              <a:path h="844805" w="885033">
                <a:moveTo>
                  <a:pt x="0" y="0"/>
                </a:moveTo>
                <a:lnTo>
                  <a:pt x="885033" y="0"/>
                </a:lnTo>
                <a:lnTo>
                  <a:pt x="885033" y="844805"/>
                </a:lnTo>
                <a:lnTo>
                  <a:pt x="0" y="8448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-127" r="0" b="-12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32575" y="7986817"/>
            <a:ext cx="1298235" cy="1038588"/>
          </a:xfrm>
          <a:custGeom>
            <a:avLst/>
            <a:gdLst/>
            <a:ahLst/>
            <a:cxnLst/>
            <a:rect r="r" b="b" t="t" l="l"/>
            <a:pathLst>
              <a:path h="1038588" w="1298235">
                <a:moveTo>
                  <a:pt x="0" y="0"/>
                </a:moveTo>
                <a:lnTo>
                  <a:pt x="1298235" y="0"/>
                </a:lnTo>
                <a:lnTo>
                  <a:pt x="1298235" y="1038588"/>
                </a:lnTo>
                <a:lnTo>
                  <a:pt x="0" y="10385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-182" r="0" b="-182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578226" y="3841348"/>
            <a:ext cx="840313" cy="1009109"/>
          </a:xfrm>
          <a:custGeom>
            <a:avLst/>
            <a:gdLst/>
            <a:ahLst/>
            <a:cxnLst/>
            <a:rect r="r" b="b" t="t" l="l"/>
            <a:pathLst>
              <a:path h="1009109" w="840313">
                <a:moveTo>
                  <a:pt x="0" y="0"/>
                </a:moveTo>
                <a:lnTo>
                  <a:pt x="840313" y="0"/>
                </a:lnTo>
                <a:lnTo>
                  <a:pt x="840313" y="1009109"/>
                </a:lnTo>
                <a:lnTo>
                  <a:pt x="0" y="10091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-525" r="0" b="-525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291636" y="7928016"/>
            <a:ext cx="787737" cy="973607"/>
          </a:xfrm>
          <a:custGeom>
            <a:avLst/>
            <a:gdLst/>
            <a:ahLst/>
            <a:cxnLst/>
            <a:rect r="r" b="b" t="t" l="l"/>
            <a:pathLst>
              <a:path h="973607" w="787737">
                <a:moveTo>
                  <a:pt x="0" y="0"/>
                </a:moveTo>
                <a:lnTo>
                  <a:pt x="787737" y="0"/>
                </a:lnTo>
                <a:lnTo>
                  <a:pt x="787737" y="973607"/>
                </a:lnTo>
                <a:lnTo>
                  <a:pt x="0" y="9736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-690" r="0" b="-69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266394" y="6528078"/>
            <a:ext cx="1008771" cy="1008771"/>
          </a:xfrm>
          <a:custGeom>
            <a:avLst/>
            <a:gdLst/>
            <a:ahLst/>
            <a:cxnLst/>
            <a:rect r="r" b="b" t="t" l="l"/>
            <a:pathLst>
              <a:path h="1008771" w="1008771">
                <a:moveTo>
                  <a:pt x="0" y="0"/>
                </a:moveTo>
                <a:lnTo>
                  <a:pt x="1008771" y="0"/>
                </a:lnTo>
                <a:lnTo>
                  <a:pt x="1008771" y="1008771"/>
                </a:lnTo>
                <a:lnTo>
                  <a:pt x="0" y="100877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943" t="0" r="-943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58553" y="6528078"/>
            <a:ext cx="810437" cy="670452"/>
          </a:xfrm>
          <a:custGeom>
            <a:avLst/>
            <a:gdLst/>
            <a:ahLst/>
            <a:cxnLst/>
            <a:rect r="r" b="b" t="t" l="l"/>
            <a:pathLst>
              <a:path h="670452" w="810437">
                <a:moveTo>
                  <a:pt x="0" y="0"/>
                </a:moveTo>
                <a:lnTo>
                  <a:pt x="810437" y="0"/>
                </a:lnTo>
                <a:lnTo>
                  <a:pt x="810437" y="670452"/>
                </a:lnTo>
                <a:lnTo>
                  <a:pt x="0" y="67045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-102" t="0" r="-102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519222" y="7928016"/>
            <a:ext cx="1171095" cy="1156190"/>
          </a:xfrm>
          <a:custGeom>
            <a:avLst/>
            <a:gdLst/>
            <a:ahLst/>
            <a:cxnLst/>
            <a:rect r="r" b="b" t="t" l="l"/>
            <a:pathLst>
              <a:path h="1156190" w="1171095">
                <a:moveTo>
                  <a:pt x="0" y="0"/>
                </a:moveTo>
                <a:lnTo>
                  <a:pt x="1171095" y="0"/>
                </a:lnTo>
                <a:lnTo>
                  <a:pt x="1171095" y="1156190"/>
                </a:lnTo>
                <a:lnTo>
                  <a:pt x="0" y="11561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-644" r="0" b="-64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578226" y="6442955"/>
            <a:ext cx="1112091" cy="1093893"/>
          </a:xfrm>
          <a:custGeom>
            <a:avLst/>
            <a:gdLst/>
            <a:ahLst/>
            <a:cxnLst/>
            <a:rect r="r" b="b" t="t" l="l"/>
            <a:pathLst>
              <a:path h="1093893" w="1112091">
                <a:moveTo>
                  <a:pt x="0" y="0"/>
                </a:moveTo>
                <a:lnTo>
                  <a:pt x="1112091" y="0"/>
                </a:lnTo>
                <a:lnTo>
                  <a:pt x="1112091" y="1093893"/>
                </a:lnTo>
                <a:lnTo>
                  <a:pt x="0" y="109389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-37" t="0" r="-37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578226" y="4977406"/>
            <a:ext cx="1112091" cy="1031212"/>
          </a:xfrm>
          <a:custGeom>
            <a:avLst/>
            <a:gdLst/>
            <a:ahLst/>
            <a:cxnLst/>
            <a:rect r="r" b="b" t="t" l="l"/>
            <a:pathLst>
              <a:path h="1031212" w="1112091">
                <a:moveTo>
                  <a:pt x="0" y="0"/>
                </a:moveTo>
                <a:lnTo>
                  <a:pt x="1112091" y="0"/>
                </a:lnTo>
                <a:lnTo>
                  <a:pt x="1112091" y="1031212"/>
                </a:lnTo>
                <a:lnTo>
                  <a:pt x="0" y="103121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-617" t="0" r="-617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140187" y="2668124"/>
            <a:ext cx="1006142" cy="900040"/>
          </a:xfrm>
          <a:custGeom>
            <a:avLst/>
            <a:gdLst/>
            <a:ahLst/>
            <a:cxnLst/>
            <a:rect r="r" b="b" t="t" l="l"/>
            <a:pathLst>
              <a:path h="900040" w="1006142">
                <a:moveTo>
                  <a:pt x="0" y="0"/>
                </a:moveTo>
                <a:lnTo>
                  <a:pt x="1006142" y="0"/>
                </a:lnTo>
                <a:lnTo>
                  <a:pt x="1006142" y="900040"/>
                </a:lnTo>
                <a:lnTo>
                  <a:pt x="0" y="90004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-93" r="0" b="-93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592359" y="2457755"/>
            <a:ext cx="1269120" cy="1216668"/>
          </a:xfrm>
          <a:custGeom>
            <a:avLst/>
            <a:gdLst/>
            <a:ahLst/>
            <a:cxnLst/>
            <a:rect r="r" b="b" t="t" l="l"/>
            <a:pathLst>
              <a:path h="1216668" w="1269120">
                <a:moveTo>
                  <a:pt x="0" y="0"/>
                </a:moveTo>
                <a:lnTo>
                  <a:pt x="1269120" y="0"/>
                </a:lnTo>
                <a:lnTo>
                  <a:pt x="1269120" y="1216668"/>
                </a:lnTo>
                <a:lnTo>
                  <a:pt x="0" y="121666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-180" t="0" r="-18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074390" y="6489206"/>
            <a:ext cx="1224241" cy="1086514"/>
          </a:xfrm>
          <a:custGeom>
            <a:avLst/>
            <a:gdLst/>
            <a:ahLst/>
            <a:cxnLst/>
            <a:rect r="r" b="b" t="t" l="l"/>
            <a:pathLst>
              <a:path h="1086514" w="1224241">
                <a:moveTo>
                  <a:pt x="0" y="0"/>
                </a:moveTo>
                <a:lnTo>
                  <a:pt x="1224241" y="0"/>
                </a:lnTo>
                <a:lnTo>
                  <a:pt x="1224241" y="1086514"/>
                </a:lnTo>
                <a:lnTo>
                  <a:pt x="0" y="108651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-163" t="0" r="-163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592359" y="3841348"/>
            <a:ext cx="1269120" cy="1236815"/>
          </a:xfrm>
          <a:custGeom>
            <a:avLst/>
            <a:gdLst/>
            <a:ahLst/>
            <a:cxnLst/>
            <a:rect r="r" b="b" t="t" l="l"/>
            <a:pathLst>
              <a:path h="1236815" w="1269120">
                <a:moveTo>
                  <a:pt x="0" y="0"/>
                </a:moveTo>
                <a:lnTo>
                  <a:pt x="1269120" y="0"/>
                </a:lnTo>
                <a:lnTo>
                  <a:pt x="1269120" y="1236815"/>
                </a:lnTo>
                <a:lnTo>
                  <a:pt x="0" y="1236815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-540" r="0" b="-54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140187" y="5153965"/>
            <a:ext cx="1092647" cy="1092647"/>
          </a:xfrm>
          <a:custGeom>
            <a:avLst/>
            <a:gdLst/>
            <a:ahLst/>
            <a:cxnLst/>
            <a:rect r="r" b="b" t="t" l="l"/>
            <a:pathLst>
              <a:path h="1092647" w="1092647">
                <a:moveTo>
                  <a:pt x="0" y="0"/>
                </a:moveTo>
                <a:lnTo>
                  <a:pt x="1092647" y="0"/>
                </a:lnTo>
                <a:lnTo>
                  <a:pt x="1092647" y="1092647"/>
                </a:lnTo>
                <a:lnTo>
                  <a:pt x="0" y="109264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140187" y="3892653"/>
            <a:ext cx="1092647" cy="1092647"/>
          </a:xfrm>
          <a:custGeom>
            <a:avLst/>
            <a:gdLst/>
            <a:ahLst/>
            <a:cxnLst/>
            <a:rect r="r" b="b" t="t" l="l"/>
            <a:pathLst>
              <a:path h="1092647" w="1092647">
                <a:moveTo>
                  <a:pt x="0" y="0"/>
                </a:moveTo>
                <a:lnTo>
                  <a:pt x="1092647" y="0"/>
                </a:lnTo>
                <a:lnTo>
                  <a:pt x="1092647" y="1092647"/>
                </a:lnTo>
                <a:lnTo>
                  <a:pt x="0" y="1092647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683430" y="5251219"/>
            <a:ext cx="1178049" cy="1120619"/>
          </a:xfrm>
          <a:custGeom>
            <a:avLst/>
            <a:gdLst/>
            <a:ahLst/>
            <a:cxnLst/>
            <a:rect r="r" b="b" t="t" l="l"/>
            <a:pathLst>
              <a:path h="1120619" w="1178049">
                <a:moveTo>
                  <a:pt x="0" y="0"/>
                </a:moveTo>
                <a:lnTo>
                  <a:pt x="1178049" y="0"/>
                </a:lnTo>
                <a:lnTo>
                  <a:pt x="1178049" y="1120619"/>
                </a:lnTo>
                <a:lnTo>
                  <a:pt x="0" y="1120619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l="0" t="-19" r="0" b="-19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159439" y="7936515"/>
            <a:ext cx="1139192" cy="1139192"/>
          </a:xfrm>
          <a:custGeom>
            <a:avLst/>
            <a:gdLst/>
            <a:ahLst/>
            <a:cxnLst/>
            <a:rect r="r" b="b" t="t" l="l"/>
            <a:pathLst>
              <a:path h="1139192" w="1139192">
                <a:moveTo>
                  <a:pt x="0" y="0"/>
                </a:moveTo>
                <a:lnTo>
                  <a:pt x="1139192" y="0"/>
                </a:lnTo>
                <a:lnTo>
                  <a:pt x="1139192" y="1139192"/>
                </a:lnTo>
                <a:lnTo>
                  <a:pt x="0" y="1139192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765983" y="6693921"/>
            <a:ext cx="1012943" cy="920512"/>
          </a:xfrm>
          <a:custGeom>
            <a:avLst/>
            <a:gdLst/>
            <a:ahLst/>
            <a:cxnLst/>
            <a:rect r="r" b="b" t="t" l="l"/>
            <a:pathLst>
              <a:path h="920512" w="1012943">
                <a:moveTo>
                  <a:pt x="0" y="0"/>
                </a:moveTo>
                <a:lnTo>
                  <a:pt x="1012943" y="0"/>
                </a:lnTo>
                <a:lnTo>
                  <a:pt x="1012943" y="920512"/>
                </a:lnTo>
                <a:lnTo>
                  <a:pt x="0" y="920512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 l="-121" t="0" r="-121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772588" y="7961666"/>
            <a:ext cx="1088890" cy="1088890"/>
          </a:xfrm>
          <a:custGeom>
            <a:avLst/>
            <a:gdLst/>
            <a:ahLst/>
            <a:cxnLst/>
            <a:rect r="r" b="b" t="t" l="l"/>
            <a:pathLst>
              <a:path h="1088890" w="1088890">
                <a:moveTo>
                  <a:pt x="0" y="0"/>
                </a:moveTo>
                <a:lnTo>
                  <a:pt x="1088890" y="0"/>
                </a:lnTo>
                <a:lnTo>
                  <a:pt x="1088890" y="1088890"/>
                </a:lnTo>
                <a:lnTo>
                  <a:pt x="0" y="1088890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164092" y="3729519"/>
            <a:ext cx="1318077" cy="1460473"/>
          </a:xfrm>
          <a:custGeom>
            <a:avLst/>
            <a:gdLst/>
            <a:ahLst/>
            <a:cxnLst/>
            <a:rect r="r" b="b" t="t" l="l"/>
            <a:pathLst>
              <a:path h="1460473" w="1318077">
                <a:moveTo>
                  <a:pt x="0" y="0"/>
                </a:moveTo>
                <a:lnTo>
                  <a:pt x="1318077" y="0"/>
                </a:lnTo>
                <a:lnTo>
                  <a:pt x="1318077" y="1460473"/>
                </a:lnTo>
                <a:lnTo>
                  <a:pt x="0" y="1460473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 l="-5" t="0" r="-5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8204901" y="2557873"/>
            <a:ext cx="1236460" cy="1120542"/>
          </a:xfrm>
          <a:custGeom>
            <a:avLst/>
            <a:gdLst/>
            <a:ahLst/>
            <a:cxnLst/>
            <a:rect r="r" b="b" t="t" l="l"/>
            <a:pathLst>
              <a:path h="1120542" w="1236460">
                <a:moveTo>
                  <a:pt x="0" y="0"/>
                </a:moveTo>
                <a:lnTo>
                  <a:pt x="1236460" y="0"/>
                </a:lnTo>
                <a:lnTo>
                  <a:pt x="1236460" y="1120542"/>
                </a:lnTo>
                <a:lnTo>
                  <a:pt x="0" y="1120542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 l="0" t="-79" r="0" b="-79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228419" y="5359092"/>
            <a:ext cx="1189425" cy="1083863"/>
          </a:xfrm>
          <a:custGeom>
            <a:avLst/>
            <a:gdLst/>
            <a:ahLst/>
            <a:cxnLst/>
            <a:rect r="r" b="b" t="t" l="l"/>
            <a:pathLst>
              <a:path h="1083863" w="1189425">
                <a:moveTo>
                  <a:pt x="0" y="0"/>
                </a:moveTo>
                <a:lnTo>
                  <a:pt x="1189425" y="0"/>
                </a:lnTo>
                <a:lnTo>
                  <a:pt x="1189425" y="1083863"/>
                </a:lnTo>
                <a:lnTo>
                  <a:pt x="0" y="1083863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 l="-758" t="0" r="-758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8289619" y="6693921"/>
            <a:ext cx="1067025" cy="1048352"/>
          </a:xfrm>
          <a:custGeom>
            <a:avLst/>
            <a:gdLst/>
            <a:ahLst/>
            <a:cxnLst/>
            <a:rect r="r" b="b" t="t" l="l"/>
            <a:pathLst>
              <a:path h="1048352" w="1067025">
                <a:moveTo>
                  <a:pt x="0" y="0"/>
                </a:moveTo>
                <a:lnTo>
                  <a:pt x="1067025" y="0"/>
                </a:lnTo>
                <a:lnTo>
                  <a:pt x="1067025" y="1048352"/>
                </a:lnTo>
                <a:lnTo>
                  <a:pt x="0" y="1048352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 l="-10" t="0" r="-1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8319789" y="7992200"/>
            <a:ext cx="1098054" cy="1266100"/>
          </a:xfrm>
          <a:custGeom>
            <a:avLst/>
            <a:gdLst/>
            <a:ahLst/>
            <a:cxnLst/>
            <a:rect r="r" b="b" t="t" l="l"/>
            <a:pathLst>
              <a:path h="1266100" w="1098054">
                <a:moveTo>
                  <a:pt x="0" y="0"/>
                </a:moveTo>
                <a:lnTo>
                  <a:pt x="1098054" y="0"/>
                </a:lnTo>
                <a:lnTo>
                  <a:pt x="1098054" y="1266100"/>
                </a:lnTo>
                <a:lnTo>
                  <a:pt x="0" y="1266100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 l="0" t="-92" r="0" b="-92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0805143" y="4412130"/>
            <a:ext cx="6454157" cy="2442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05"/>
              </a:lnSpc>
            </a:pPr>
            <a:r>
              <a:rPr lang="en-US" sz="171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 estos elementos gráficos proporcionados, buscamos preservar la línea gráfica de nuestro evento. Su cooperación es esencial para mantener la coherencia y profesionalismo en todos nuestros materiales. </a:t>
            </a:r>
          </a:p>
          <a:p>
            <a:pPr algn="just">
              <a:lnSpc>
                <a:spcPts val="2405"/>
              </a:lnSpc>
            </a:pPr>
            <a:r>
              <a:rPr lang="en-US" sz="171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Después de hacer uso de ellos, por favor eliminar esta dispositiva. </a:t>
            </a:r>
          </a:p>
          <a:p>
            <a:pPr algn="just">
              <a:lnSpc>
                <a:spcPts val="2405"/>
              </a:lnSpc>
            </a:pPr>
            <a:r>
              <a:rPr lang="en-US" sz="1718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¡Gracias!</a:t>
            </a:r>
          </a:p>
          <a:p>
            <a:pPr algn="just">
              <a:lnSpc>
                <a:spcPts val="2405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A290">
                <a:alpha val="100000"/>
              </a:srgbClr>
            </a:gs>
            <a:gs pos="100000">
              <a:srgbClr val="0056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836296" y="3714365"/>
            <a:ext cx="4615409" cy="4203134"/>
            <a:chOff x="0" y="0"/>
            <a:chExt cx="1215581" cy="11069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5581" cy="1106998"/>
            </a:xfrm>
            <a:custGeom>
              <a:avLst/>
              <a:gdLst/>
              <a:ahLst/>
              <a:cxnLst/>
              <a:rect r="r" b="b" t="t" l="l"/>
              <a:pathLst>
                <a:path h="1106998" w="1215581">
                  <a:moveTo>
                    <a:pt x="0" y="0"/>
                  </a:moveTo>
                  <a:lnTo>
                    <a:pt x="1215581" y="0"/>
                  </a:lnTo>
                  <a:lnTo>
                    <a:pt x="1215581" y="1106998"/>
                  </a:lnTo>
                  <a:lnTo>
                    <a:pt x="0" y="11069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DF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215581" cy="11641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945369" y="1491624"/>
            <a:ext cx="12397261" cy="784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7"/>
              </a:lnSpc>
            </a:pPr>
            <a:r>
              <a:rPr lang="en-US" b="true" sz="4355" spc="169">
                <a:solidFill>
                  <a:srgbClr val="FFFDFD"/>
                </a:solidFill>
                <a:latin typeface="Poppins Bold"/>
                <a:ea typeface="Poppins Bold"/>
                <a:cs typeface="Poppins Bold"/>
                <a:sym typeface="Poppins Bold"/>
              </a:rPr>
              <a:t>TITULO</a:t>
            </a:r>
          </a:p>
        </p:txBody>
      </p:sp>
      <p:sp>
        <p:nvSpPr>
          <p:cNvPr name="AutoShape 6" id="6"/>
          <p:cNvSpPr/>
          <p:nvPr/>
        </p:nvSpPr>
        <p:spPr>
          <a:xfrm>
            <a:off x="8569989" y="6072317"/>
            <a:ext cx="1148022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890839" y="3714365"/>
            <a:ext cx="4615409" cy="4203134"/>
            <a:chOff x="0" y="0"/>
            <a:chExt cx="1215581" cy="110699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15581" cy="1106998"/>
            </a:xfrm>
            <a:custGeom>
              <a:avLst/>
              <a:gdLst/>
              <a:ahLst/>
              <a:cxnLst/>
              <a:rect r="r" b="b" t="t" l="l"/>
              <a:pathLst>
                <a:path h="1106998" w="1215581">
                  <a:moveTo>
                    <a:pt x="0" y="0"/>
                  </a:moveTo>
                  <a:lnTo>
                    <a:pt x="1215581" y="0"/>
                  </a:lnTo>
                  <a:lnTo>
                    <a:pt x="1215581" y="1106998"/>
                  </a:lnTo>
                  <a:lnTo>
                    <a:pt x="0" y="11069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DFD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215581" cy="11641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sp>
        <p:nvSpPr>
          <p:cNvPr name="AutoShape 10" id="10"/>
          <p:cNvSpPr/>
          <p:nvPr/>
        </p:nvSpPr>
        <p:spPr>
          <a:xfrm>
            <a:off x="3624533" y="6072317"/>
            <a:ext cx="1148022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11781752" y="3714365"/>
            <a:ext cx="4615409" cy="4203134"/>
            <a:chOff x="0" y="0"/>
            <a:chExt cx="1215581" cy="110699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15581" cy="1106998"/>
            </a:xfrm>
            <a:custGeom>
              <a:avLst/>
              <a:gdLst/>
              <a:ahLst/>
              <a:cxnLst/>
              <a:rect r="r" b="b" t="t" l="l"/>
              <a:pathLst>
                <a:path h="1106998" w="1215581">
                  <a:moveTo>
                    <a:pt x="0" y="0"/>
                  </a:moveTo>
                  <a:lnTo>
                    <a:pt x="1215581" y="0"/>
                  </a:lnTo>
                  <a:lnTo>
                    <a:pt x="1215581" y="1106998"/>
                  </a:lnTo>
                  <a:lnTo>
                    <a:pt x="0" y="11069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DFD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215581" cy="11641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13551272" y="6072317"/>
            <a:ext cx="1076368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-199695" y="8698549"/>
            <a:ext cx="18687391" cy="2933082"/>
            <a:chOff x="0" y="0"/>
            <a:chExt cx="4921782" cy="7724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921782" cy="772499"/>
            </a:xfrm>
            <a:custGeom>
              <a:avLst/>
              <a:gdLst/>
              <a:ahLst/>
              <a:cxnLst/>
              <a:rect r="r" b="b" t="t" l="l"/>
              <a:pathLst>
                <a:path h="772499" w="4921782">
                  <a:moveTo>
                    <a:pt x="0" y="0"/>
                  </a:moveTo>
                  <a:lnTo>
                    <a:pt x="4921782" y="0"/>
                  </a:lnTo>
                  <a:lnTo>
                    <a:pt x="4921782" y="772499"/>
                  </a:lnTo>
                  <a:lnTo>
                    <a:pt x="0" y="772499"/>
                  </a:lnTo>
                  <a:close/>
                </a:path>
              </a:pathLst>
            </a:custGeom>
            <a:solidFill>
              <a:srgbClr val="004A4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4921782" cy="839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933565" y="2553810"/>
            <a:ext cx="12420870" cy="71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89"/>
              </a:lnSpc>
              <a:spcBef>
                <a:spcPct val="0"/>
              </a:spcBef>
            </a:pPr>
            <a:r>
              <a:rPr lang="en-US" sz="182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Cyber threats are becoming increasingly sophisticated, with attackers using advanced techniques like malware, phishing, and ransomware to exploit vulnerabilities.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309454" y="6317443"/>
            <a:ext cx="3778179" cy="853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1"/>
              </a:lnSpc>
            </a:pPr>
            <a:r>
              <a:rPr lang="en-US" sz="1330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The emergence of AI-powered attacks and sophisticated malware poses significant challenges to traditional security measures.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445792" y="5116817"/>
            <a:ext cx="3505503" cy="346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8"/>
              </a:lnSpc>
            </a:pPr>
            <a:r>
              <a:rPr lang="en-US" b="true" sz="1840" spc="93">
                <a:solidFill>
                  <a:srgbClr val="F7F3F2"/>
                </a:solidFill>
                <a:latin typeface="Poppins Bold"/>
                <a:ea typeface="Poppins Bold"/>
                <a:cs typeface="Poppins Bold"/>
                <a:sym typeface="Poppins Bold"/>
              </a:rPr>
              <a:t>SUBT</a:t>
            </a:r>
            <a:r>
              <a:rPr lang="en-US" b="true" sz="1840" spc="93">
                <a:solidFill>
                  <a:srgbClr val="F7F3F2"/>
                </a:solidFill>
                <a:latin typeface="Poppins Bold"/>
                <a:ea typeface="Poppins Bold"/>
                <a:cs typeface="Poppins Bold"/>
                <a:sym typeface="Poppins Bold"/>
              </a:rPr>
              <a:t>ITULO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10114464">
            <a:off x="-520811" y="-8607200"/>
            <a:ext cx="20477644" cy="14641516"/>
          </a:xfrm>
          <a:custGeom>
            <a:avLst/>
            <a:gdLst/>
            <a:ahLst/>
            <a:cxnLst/>
            <a:rect r="r" b="b" t="t" l="l"/>
            <a:pathLst>
              <a:path h="14641516" w="20477644">
                <a:moveTo>
                  <a:pt x="0" y="0"/>
                </a:moveTo>
                <a:lnTo>
                  <a:pt x="20477644" y="0"/>
                </a:lnTo>
                <a:lnTo>
                  <a:pt x="20477644" y="14641516"/>
                </a:lnTo>
                <a:lnTo>
                  <a:pt x="0" y="14641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406818" y="3839066"/>
            <a:ext cx="1583451" cy="114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55"/>
              </a:lnSpc>
            </a:pPr>
            <a:r>
              <a:rPr lang="en-US" b="true" sz="6296">
                <a:solidFill>
                  <a:srgbClr val="4FC9BE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007936" y="6317443"/>
            <a:ext cx="4163041" cy="853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1"/>
              </a:lnSpc>
            </a:pPr>
            <a:r>
              <a:rPr lang="en-US" sz="1330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Attackers are constantly seeking new ways to penetrate defenses, utilizing evolving attack vectors</a:t>
            </a:r>
            <a:r>
              <a:rPr lang="en-US" sz="1330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 and exploiting emerging technologies.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282276" y="5116817"/>
            <a:ext cx="3614360" cy="346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8"/>
              </a:lnSpc>
            </a:pPr>
            <a:r>
              <a:rPr lang="en-US" b="true" sz="1840" spc="93">
                <a:solidFill>
                  <a:srgbClr val="F7F3F2"/>
                </a:solidFill>
                <a:latin typeface="Poppins Bold"/>
                <a:ea typeface="Poppins Bold"/>
                <a:cs typeface="Poppins Bold"/>
                <a:sym typeface="Poppins Bold"/>
              </a:rPr>
              <a:t>SUBTITULO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251915" y="3839066"/>
            <a:ext cx="1675082" cy="1083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77"/>
              </a:lnSpc>
            </a:pPr>
            <a:r>
              <a:rPr lang="en-US" b="true" sz="5903">
                <a:solidFill>
                  <a:srgbClr val="4FC9BE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208782" y="5116817"/>
            <a:ext cx="3870437" cy="346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8"/>
              </a:lnSpc>
            </a:pPr>
            <a:r>
              <a:rPr lang="en-US" b="true" sz="1840" spc="93">
                <a:solidFill>
                  <a:srgbClr val="F7F3F2"/>
                </a:solidFill>
                <a:latin typeface="Poppins Bold"/>
                <a:ea typeface="Poppins Bold"/>
                <a:cs typeface="Poppins Bold"/>
                <a:sym typeface="Poppins Bold"/>
              </a:rPr>
              <a:t>SUBTITUL</a:t>
            </a:r>
            <a:r>
              <a:rPr lang="en-US" b="true" sz="1840" spc="93">
                <a:solidFill>
                  <a:srgbClr val="F7F3F2"/>
                </a:solidFill>
                <a:latin typeface="Poppins Bold"/>
                <a:ea typeface="Poppins Bold"/>
                <a:cs typeface="Poppins Bold"/>
                <a:sym typeface="Poppins Bold"/>
              </a:rPr>
              <a:t>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254911" y="6317443"/>
            <a:ext cx="3778179" cy="853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1"/>
              </a:lnSpc>
            </a:pPr>
            <a:r>
              <a:rPr lang="en-US" sz="1330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Data breaches are becoming more frequent and impactful, exposing sensitive information and</a:t>
            </a:r>
            <a:r>
              <a:rPr lang="en-US" sz="1330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 jeopardizing privacy.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461132" y="3839066"/>
            <a:ext cx="1365737" cy="114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55"/>
              </a:lnSpc>
            </a:pPr>
            <a:r>
              <a:rPr lang="en-US" b="true" sz="6296">
                <a:solidFill>
                  <a:srgbClr val="4FC9BE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02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342351" y="8803324"/>
            <a:ext cx="1012084" cy="312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b="true">
                <a:solidFill>
                  <a:srgbClr val="F7F7F7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Organiza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1482044" y="8987929"/>
            <a:ext cx="6291193" cy="1473402"/>
          </a:xfrm>
          <a:custGeom>
            <a:avLst/>
            <a:gdLst/>
            <a:ahLst/>
            <a:cxnLst/>
            <a:rect r="r" b="b" t="t" l="l"/>
            <a:pathLst>
              <a:path h="1473402" w="6291193">
                <a:moveTo>
                  <a:pt x="0" y="0"/>
                </a:moveTo>
                <a:lnTo>
                  <a:pt x="6291193" y="0"/>
                </a:lnTo>
                <a:lnTo>
                  <a:pt x="6291193" y="1473402"/>
                </a:lnTo>
                <a:lnTo>
                  <a:pt x="0" y="1473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619881" y="9115385"/>
            <a:ext cx="5573874" cy="824589"/>
            <a:chOff x="0" y="0"/>
            <a:chExt cx="7431832" cy="109945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52765"/>
              <a:ext cx="643830" cy="1023984"/>
            </a:xfrm>
            <a:custGeom>
              <a:avLst/>
              <a:gdLst/>
              <a:ahLst/>
              <a:cxnLst/>
              <a:rect r="r" b="b" t="t" l="l"/>
              <a:pathLst>
                <a:path h="1023984" w="643830">
                  <a:moveTo>
                    <a:pt x="0" y="0"/>
                  </a:moveTo>
                  <a:lnTo>
                    <a:pt x="643830" y="0"/>
                  </a:lnTo>
                  <a:lnTo>
                    <a:pt x="643830" y="1023984"/>
                  </a:lnTo>
                  <a:lnTo>
                    <a:pt x="0" y="102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6198225" y="0"/>
              <a:ext cx="1233607" cy="1099452"/>
            </a:xfrm>
            <a:custGeom>
              <a:avLst/>
              <a:gdLst/>
              <a:ahLst/>
              <a:cxnLst/>
              <a:rect r="r" b="b" t="t" l="l"/>
              <a:pathLst>
                <a:path h="1099452" w="1233607">
                  <a:moveTo>
                    <a:pt x="0" y="0"/>
                  </a:moveTo>
                  <a:lnTo>
                    <a:pt x="1233607" y="0"/>
                  </a:lnTo>
                  <a:lnTo>
                    <a:pt x="1233607" y="1099452"/>
                  </a:lnTo>
                  <a:lnTo>
                    <a:pt x="0" y="1099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34" id="34"/>
            <p:cNvGrpSpPr/>
            <p:nvPr/>
          </p:nvGrpSpPr>
          <p:grpSpPr>
            <a:xfrm rot="0">
              <a:off x="945321" y="0"/>
              <a:ext cx="5252904" cy="638887"/>
              <a:chOff x="0" y="0"/>
              <a:chExt cx="2681164" cy="326098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2681164" cy="326098"/>
              </a:xfrm>
              <a:custGeom>
                <a:avLst/>
                <a:gdLst/>
                <a:ahLst/>
                <a:cxnLst/>
                <a:rect r="r" b="b" t="t" l="l"/>
                <a:pathLst>
                  <a:path h="326098" w="2681164">
                    <a:moveTo>
                      <a:pt x="100221" y="0"/>
                    </a:moveTo>
                    <a:lnTo>
                      <a:pt x="2580943" y="0"/>
                    </a:lnTo>
                    <a:cubicBezTo>
                      <a:pt x="2636294" y="0"/>
                      <a:pt x="2681164" y="44870"/>
                      <a:pt x="2681164" y="100221"/>
                    </a:cubicBezTo>
                    <a:lnTo>
                      <a:pt x="2681164" y="225877"/>
                    </a:lnTo>
                    <a:cubicBezTo>
                      <a:pt x="2681164" y="281227"/>
                      <a:pt x="2636294" y="326098"/>
                      <a:pt x="2580943" y="326098"/>
                    </a:cubicBezTo>
                    <a:lnTo>
                      <a:pt x="100221" y="326098"/>
                    </a:lnTo>
                    <a:cubicBezTo>
                      <a:pt x="44870" y="326098"/>
                      <a:pt x="0" y="281227"/>
                      <a:pt x="0" y="225877"/>
                    </a:cubicBezTo>
                    <a:lnTo>
                      <a:pt x="0" y="100221"/>
                    </a:lnTo>
                    <a:cubicBezTo>
                      <a:pt x="0" y="44870"/>
                      <a:pt x="44870" y="0"/>
                      <a:pt x="100221" y="0"/>
                    </a:cubicBezTo>
                    <a:close/>
                  </a:path>
                </a:pathLst>
              </a:custGeom>
              <a:solidFill>
                <a:srgbClr val="4FC9BE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66675"/>
                <a:ext cx="2681164" cy="39277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26"/>
                  </a:lnSpc>
                </a:pPr>
              </a:p>
            </p:txBody>
          </p:sp>
        </p:grpSp>
        <p:sp>
          <p:nvSpPr>
            <p:cNvPr name="TextBox 37" id="37"/>
            <p:cNvSpPr txBox="true"/>
            <p:nvPr/>
          </p:nvSpPr>
          <p:spPr>
            <a:xfrm rot="0">
              <a:off x="1024593" y="634061"/>
              <a:ext cx="1685629" cy="209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10"/>
                </a:lnSpc>
              </a:pPr>
              <a:r>
                <a:rPr lang="en-US" sz="93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DE INVESTIGACIÓN 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892765" y="100902"/>
              <a:ext cx="5218717" cy="4638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5"/>
                </a:lnSpc>
              </a:pPr>
              <a:r>
                <a:rPr lang="en-US" sz="209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SIMPOSIO INTERNACIONAL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-233976">
              <a:off x="552186" y="108076"/>
              <a:ext cx="385700" cy="231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b="true">
                  <a:solidFill>
                    <a:srgbClr val="F7F7F7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ER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2745802" y="632151"/>
              <a:ext cx="3365680" cy="3118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53"/>
                </a:lnSpc>
              </a:pPr>
              <a:r>
                <a:rPr lang="en-US" sz="1395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EN CIENCIAS DE LA SALUD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A290">
                <a:alpha val="100000"/>
              </a:srgbClr>
            </a:gs>
            <a:gs pos="100000">
              <a:srgbClr val="0056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2977172" y="4005188"/>
            <a:ext cx="1322946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8622139" y="4005188"/>
            <a:ext cx="1322946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2661776" y="-464928"/>
            <a:ext cx="9888632" cy="9959176"/>
          </a:xfrm>
          <a:custGeom>
            <a:avLst/>
            <a:gdLst/>
            <a:ahLst/>
            <a:cxnLst/>
            <a:rect r="r" b="b" t="t" l="l"/>
            <a:pathLst>
              <a:path h="9959176" w="9888632">
                <a:moveTo>
                  <a:pt x="0" y="0"/>
                </a:moveTo>
                <a:lnTo>
                  <a:pt x="9888632" y="0"/>
                </a:lnTo>
                <a:lnTo>
                  <a:pt x="9888632" y="9959176"/>
                </a:lnTo>
                <a:lnTo>
                  <a:pt x="0" y="9959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1676081" y="1084113"/>
            <a:ext cx="10305247" cy="885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6"/>
              </a:lnSpc>
            </a:pPr>
            <a:r>
              <a:rPr lang="en-US" b="true" sz="4954" spc="193">
                <a:solidFill>
                  <a:srgbClr val="FFFDFD"/>
                </a:solidFill>
                <a:latin typeface="Poppins Bold"/>
                <a:ea typeface="Poppins Bold"/>
                <a:cs typeface="Poppins Bold"/>
                <a:sym typeface="Poppins Bold"/>
              </a:rPr>
              <a:t>TITULO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77172" y="6701383"/>
            <a:ext cx="3914807" cy="1316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2"/>
              </a:lnSpc>
            </a:pPr>
            <a:r>
              <a:rPr lang="en-US" sz="1533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AI algotithms can identify unusual patterns in network traffic, user behavior, and system logs, flagging potential threats.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622139" y="6701383"/>
            <a:ext cx="3914807" cy="1299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2"/>
              </a:lnSpc>
            </a:pPr>
            <a:r>
              <a:rPr lang="en-US" sz="1533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AI can analyze malware code, identify malicious signatures, and clasify threats, helping organizations to stay ahead of the curve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77172" y="5987804"/>
            <a:ext cx="4039637" cy="402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2"/>
              </a:lnSpc>
            </a:pPr>
            <a:r>
              <a:rPr lang="en-US" b="true" sz="2120">
                <a:solidFill>
                  <a:srgbClr val="F7F3F2"/>
                </a:solidFill>
                <a:latin typeface="Poppins Bold"/>
                <a:ea typeface="Poppins Bold"/>
                <a:cs typeface="Poppins Bold"/>
                <a:sym typeface="Poppins Bold"/>
              </a:rPr>
              <a:t>ANOMALY DETECTION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22139" y="5987804"/>
            <a:ext cx="4039637" cy="402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2"/>
              </a:lnSpc>
            </a:pPr>
            <a:r>
              <a:rPr lang="en-US" b="true" sz="2120">
                <a:solidFill>
                  <a:srgbClr val="F7F3F2"/>
                </a:solidFill>
                <a:latin typeface="Poppins Bold"/>
                <a:ea typeface="Poppins Bold"/>
                <a:cs typeface="Poppins Bold"/>
                <a:sym typeface="Poppins Bold"/>
              </a:rPr>
              <a:t>MALWARE ANALYSIS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977172" y="4153976"/>
            <a:ext cx="1824721" cy="134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65"/>
              </a:lnSpc>
            </a:pPr>
            <a:r>
              <a:rPr lang="en-US" b="true" sz="7255">
                <a:solidFill>
                  <a:srgbClr val="4FC9BE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22139" y="4153976"/>
            <a:ext cx="1824721" cy="134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65"/>
              </a:lnSpc>
            </a:pPr>
            <a:r>
              <a:rPr lang="en-US" b="true" sz="7255">
                <a:solidFill>
                  <a:srgbClr val="4FC9BE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02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10633159">
            <a:off x="-8015597" y="1029326"/>
            <a:ext cx="9888632" cy="9959176"/>
          </a:xfrm>
          <a:custGeom>
            <a:avLst/>
            <a:gdLst/>
            <a:ahLst/>
            <a:cxnLst/>
            <a:rect r="r" b="b" t="t" l="l"/>
            <a:pathLst>
              <a:path h="9959176" w="9888632">
                <a:moveTo>
                  <a:pt x="0" y="0"/>
                </a:moveTo>
                <a:lnTo>
                  <a:pt x="9888632" y="0"/>
                </a:lnTo>
                <a:lnTo>
                  <a:pt x="9888632" y="9959176"/>
                </a:lnTo>
                <a:lnTo>
                  <a:pt x="0" y="9959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3" id="13"/>
          <p:cNvGrpSpPr/>
          <p:nvPr/>
        </p:nvGrpSpPr>
        <p:grpSpPr>
          <a:xfrm rot="0">
            <a:off x="-152535" y="8698549"/>
            <a:ext cx="18687391" cy="2933082"/>
            <a:chOff x="0" y="0"/>
            <a:chExt cx="4921782" cy="77249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921782" cy="772499"/>
            </a:xfrm>
            <a:custGeom>
              <a:avLst/>
              <a:gdLst/>
              <a:ahLst/>
              <a:cxnLst/>
              <a:rect r="r" b="b" t="t" l="l"/>
              <a:pathLst>
                <a:path h="772499" w="4921782">
                  <a:moveTo>
                    <a:pt x="0" y="0"/>
                  </a:moveTo>
                  <a:lnTo>
                    <a:pt x="4921782" y="0"/>
                  </a:lnTo>
                  <a:lnTo>
                    <a:pt x="4921782" y="772499"/>
                  </a:lnTo>
                  <a:lnTo>
                    <a:pt x="0" y="772499"/>
                  </a:lnTo>
                  <a:close/>
                </a:path>
              </a:pathLst>
            </a:custGeom>
            <a:solidFill>
              <a:srgbClr val="004A4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921782" cy="839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4342351" y="8803324"/>
            <a:ext cx="1012084" cy="312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b="true">
                <a:solidFill>
                  <a:srgbClr val="F7F7F7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Organiza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2290936" y="9042187"/>
            <a:ext cx="5315156" cy="1244813"/>
          </a:xfrm>
          <a:custGeom>
            <a:avLst/>
            <a:gdLst/>
            <a:ahLst/>
            <a:cxnLst/>
            <a:rect r="r" b="b" t="t" l="l"/>
            <a:pathLst>
              <a:path h="1244813" w="5315156">
                <a:moveTo>
                  <a:pt x="0" y="0"/>
                </a:moveTo>
                <a:lnTo>
                  <a:pt x="5315156" y="0"/>
                </a:lnTo>
                <a:lnTo>
                  <a:pt x="5315156" y="1244813"/>
                </a:lnTo>
                <a:lnTo>
                  <a:pt x="0" y="1244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19881" y="9115385"/>
            <a:ext cx="5573874" cy="824589"/>
            <a:chOff x="0" y="0"/>
            <a:chExt cx="7431832" cy="109945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52765"/>
              <a:ext cx="643830" cy="1023984"/>
            </a:xfrm>
            <a:custGeom>
              <a:avLst/>
              <a:gdLst/>
              <a:ahLst/>
              <a:cxnLst/>
              <a:rect r="r" b="b" t="t" l="l"/>
              <a:pathLst>
                <a:path h="1023984" w="643830">
                  <a:moveTo>
                    <a:pt x="0" y="0"/>
                  </a:moveTo>
                  <a:lnTo>
                    <a:pt x="643830" y="0"/>
                  </a:lnTo>
                  <a:lnTo>
                    <a:pt x="643830" y="1023984"/>
                  </a:lnTo>
                  <a:lnTo>
                    <a:pt x="0" y="102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6198225" y="0"/>
              <a:ext cx="1233607" cy="1099452"/>
            </a:xfrm>
            <a:custGeom>
              <a:avLst/>
              <a:gdLst/>
              <a:ahLst/>
              <a:cxnLst/>
              <a:rect r="r" b="b" t="t" l="l"/>
              <a:pathLst>
                <a:path h="1099452" w="1233607">
                  <a:moveTo>
                    <a:pt x="0" y="0"/>
                  </a:moveTo>
                  <a:lnTo>
                    <a:pt x="1233607" y="0"/>
                  </a:lnTo>
                  <a:lnTo>
                    <a:pt x="1233607" y="1099452"/>
                  </a:lnTo>
                  <a:lnTo>
                    <a:pt x="0" y="1099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1" id="21"/>
            <p:cNvGrpSpPr/>
            <p:nvPr/>
          </p:nvGrpSpPr>
          <p:grpSpPr>
            <a:xfrm rot="0">
              <a:off x="945321" y="0"/>
              <a:ext cx="5252904" cy="638887"/>
              <a:chOff x="0" y="0"/>
              <a:chExt cx="2681164" cy="326098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681164" cy="326098"/>
              </a:xfrm>
              <a:custGeom>
                <a:avLst/>
                <a:gdLst/>
                <a:ahLst/>
                <a:cxnLst/>
                <a:rect r="r" b="b" t="t" l="l"/>
                <a:pathLst>
                  <a:path h="326098" w="2681164">
                    <a:moveTo>
                      <a:pt x="100221" y="0"/>
                    </a:moveTo>
                    <a:lnTo>
                      <a:pt x="2580943" y="0"/>
                    </a:lnTo>
                    <a:cubicBezTo>
                      <a:pt x="2636294" y="0"/>
                      <a:pt x="2681164" y="44870"/>
                      <a:pt x="2681164" y="100221"/>
                    </a:cubicBezTo>
                    <a:lnTo>
                      <a:pt x="2681164" y="225877"/>
                    </a:lnTo>
                    <a:cubicBezTo>
                      <a:pt x="2681164" y="281227"/>
                      <a:pt x="2636294" y="326098"/>
                      <a:pt x="2580943" y="326098"/>
                    </a:cubicBezTo>
                    <a:lnTo>
                      <a:pt x="100221" y="326098"/>
                    </a:lnTo>
                    <a:cubicBezTo>
                      <a:pt x="44870" y="326098"/>
                      <a:pt x="0" y="281227"/>
                      <a:pt x="0" y="225877"/>
                    </a:cubicBezTo>
                    <a:lnTo>
                      <a:pt x="0" y="100221"/>
                    </a:lnTo>
                    <a:cubicBezTo>
                      <a:pt x="0" y="44870"/>
                      <a:pt x="44870" y="0"/>
                      <a:pt x="100221" y="0"/>
                    </a:cubicBezTo>
                    <a:close/>
                  </a:path>
                </a:pathLst>
              </a:custGeom>
              <a:solidFill>
                <a:srgbClr val="4FC9BE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66675"/>
                <a:ext cx="2681164" cy="39277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26"/>
                  </a:lnSpc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1024593" y="634061"/>
              <a:ext cx="1685629" cy="209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10"/>
                </a:lnSpc>
              </a:pPr>
              <a:r>
                <a:rPr lang="en-US" sz="93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DE INVESTIGACIÓN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892765" y="100902"/>
              <a:ext cx="5218717" cy="4638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5"/>
                </a:lnSpc>
              </a:pPr>
              <a:r>
                <a:rPr lang="en-US" sz="209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SIMPOSIO INTERNACIONAL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-233976">
              <a:off x="552186" y="108076"/>
              <a:ext cx="385700" cy="231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b="true">
                  <a:solidFill>
                    <a:srgbClr val="F7F7F7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ER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2745802" y="632151"/>
              <a:ext cx="3365680" cy="3118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53"/>
                </a:lnSpc>
              </a:pPr>
              <a:r>
                <a:rPr lang="en-US" sz="1395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EN CIENCIAS DE LA SALUD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A290">
                <a:alpha val="100000"/>
              </a:srgbClr>
            </a:gs>
            <a:gs pos="100000">
              <a:srgbClr val="0056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466913">
            <a:off x="-511073" y="2844332"/>
            <a:ext cx="20477644" cy="14641516"/>
          </a:xfrm>
          <a:custGeom>
            <a:avLst/>
            <a:gdLst/>
            <a:ahLst/>
            <a:cxnLst/>
            <a:rect r="r" b="b" t="t" l="l"/>
            <a:pathLst>
              <a:path h="14641516" w="20477644">
                <a:moveTo>
                  <a:pt x="0" y="0"/>
                </a:moveTo>
                <a:lnTo>
                  <a:pt x="20477644" y="0"/>
                </a:lnTo>
                <a:lnTo>
                  <a:pt x="20477644" y="14641515"/>
                </a:lnTo>
                <a:lnTo>
                  <a:pt x="0" y="14641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862" y="925196"/>
            <a:ext cx="1639632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V="true">
            <a:off x="1028862" y="5586518"/>
            <a:ext cx="1003727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6186571" y="5586518"/>
            <a:ext cx="1003727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11718414" y="5586518"/>
            <a:ext cx="1003727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028862" y="1035675"/>
            <a:ext cx="15788204" cy="890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83"/>
              </a:lnSpc>
            </a:pPr>
            <a:r>
              <a:rPr lang="en-US" b="true" sz="4988" spc="194">
                <a:solidFill>
                  <a:srgbClr val="FFFDFD"/>
                </a:solidFill>
                <a:latin typeface="Poppins Bold"/>
                <a:ea typeface="Poppins Bold"/>
                <a:cs typeface="Poppins Bold"/>
                <a:sym typeface="Poppins Bold"/>
              </a:rPr>
              <a:t>TITULO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862" y="2142260"/>
            <a:ext cx="13300365" cy="838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83"/>
              </a:lnSpc>
              <a:spcBef>
                <a:spcPct val="0"/>
              </a:spcBef>
            </a:pPr>
            <a:r>
              <a:rPr lang="en-US" sz="213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AI can automate the process of vulnerability scanning and assessment, identifying weaknesses in systems and applications before they can be exploited.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862" y="5998532"/>
            <a:ext cx="3745592" cy="157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0"/>
              </a:lnSpc>
            </a:pPr>
            <a:r>
              <a:rPr lang="en-US" sz="158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AI-powered scanners can identify vulnerabilities in software, hardware, and network infrastructure more</a:t>
            </a:r>
            <a:r>
              <a:rPr lang="en-US" sz="158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quickly and efficiently than </a:t>
            </a:r>
          </a:p>
          <a:p>
            <a:pPr algn="l" marL="0" indent="0" lvl="0">
              <a:lnSpc>
                <a:spcPts val="2510"/>
              </a:lnSpc>
              <a:spcBef>
                <a:spcPct val="0"/>
              </a:spcBef>
            </a:pPr>
            <a:r>
              <a:rPr lang="en-US" sz="158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traditional methods.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186571" y="5998532"/>
            <a:ext cx="3745592" cy="1256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0"/>
              </a:lnSpc>
              <a:spcBef>
                <a:spcPct val="0"/>
              </a:spcBef>
            </a:pPr>
            <a:r>
              <a:rPr lang="en-US" sz="158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AI algorithms can prioritize vulnerabilities based on their severity, likelihood of exploitation and impact on the organization.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718414" y="5998532"/>
            <a:ext cx="3745592" cy="1256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10"/>
              </a:lnSpc>
              <a:spcBef>
                <a:spcPct val="0"/>
              </a:spcBef>
            </a:pPr>
            <a:r>
              <a:rPr lang="en-US" sz="158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AI can automate the process of patching vulnerabilities, ensuring that systems are up-to-date and protected againts known threats.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862" y="4287943"/>
            <a:ext cx="2943876" cy="914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62"/>
              </a:lnSpc>
              <a:spcBef>
                <a:spcPct val="0"/>
              </a:spcBef>
            </a:pPr>
            <a:r>
              <a:rPr lang="en-US" b="true" sz="2425" spc="114" strike="noStrike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VULNERABILITY DISCOVERY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86571" y="4287943"/>
            <a:ext cx="2943876" cy="914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62"/>
              </a:lnSpc>
              <a:spcBef>
                <a:spcPct val="0"/>
              </a:spcBef>
            </a:pPr>
            <a:r>
              <a:rPr lang="en-US" b="true" sz="2425" spc="11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RISK PRIORITIZATION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18414" y="4287943"/>
            <a:ext cx="2943876" cy="914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62"/>
              </a:lnSpc>
              <a:spcBef>
                <a:spcPct val="0"/>
              </a:spcBef>
            </a:pPr>
            <a:r>
              <a:rPr lang="en-US" b="true" sz="2425" spc="11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AUTOMATED PATCHING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-152535" y="8698549"/>
            <a:ext cx="18687391" cy="2933082"/>
            <a:chOff x="0" y="0"/>
            <a:chExt cx="4921782" cy="7724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921782" cy="772499"/>
            </a:xfrm>
            <a:custGeom>
              <a:avLst/>
              <a:gdLst/>
              <a:ahLst/>
              <a:cxnLst/>
              <a:rect r="r" b="b" t="t" l="l"/>
              <a:pathLst>
                <a:path h="772499" w="4921782">
                  <a:moveTo>
                    <a:pt x="0" y="0"/>
                  </a:moveTo>
                  <a:lnTo>
                    <a:pt x="4921782" y="0"/>
                  </a:lnTo>
                  <a:lnTo>
                    <a:pt x="4921782" y="772499"/>
                  </a:lnTo>
                  <a:lnTo>
                    <a:pt x="0" y="772499"/>
                  </a:lnTo>
                  <a:close/>
                </a:path>
              </a:pathLst>
            </a:custGeom>
            <a:solidFill>
              <a:srgbClr val="004A4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4921782" cy="839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4342351" y="8803324"/>
            <a:ext cx="1012084" cy="312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b="true">
                <a:solidFill>
                  <a:srgbClr val="F7F7F7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Organiza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2639525" y="8999252"/>
            <a:ext cx="4619775" cy="1081955"/>
          </a:xfrm>
          <a:custGeom>
            <a:avLst/>
            <a:gdLst/>
            <a:ahLst/>
            <a:cxnLst/>
            <a:rect r="r" b="b" t="t" l="l"/>
            <a:pathLst>
              <a:path h="1081955" w="4619775">
                <a:moveTo>
                  <a:pt x="0" y="0"/>
                </a:moveTo>
                <a:lnTo>
                  <a:pt x="4619775" y="0"/>
                </a:lnTo>
                <a:lnTo>
                  <a:pt x="4619775" y="1081955"/>
                </a:lnTo>
                <a:lnTo>
                  <a:pt x="0" y="1081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612697" y="9115385"/>
            <a:ext cx="5573874" cy="824589"/>
            <a:chOff x="0" y="0"/>
            <a:chExt cx="7431832" cy="109945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52765"/>
              <a:ext cx="643830" cy="1023984"/>
            </a:xfrm>
            <a:custGeom>
              <a:avLst/>
              <a:gdLst/>
              <a:ahLst/>
              <a:cxnLst/>
              <a:rect r="r" b="b" t="t" l="l"/>
              <a:pathLst>
                <a:path h="1023984" w="643830">
                  <a:moveTo>
                    <a:pt x="0" y="0"/>
                  </a:moveTo>
                  <a:lnTo>
                    <a:pt x="643830" y="0"/>
                  </a:lnTo>
                  <a:lnTo>
                    <a:pt x="643830" y="1023984"/>
                  </a:lnTo>
                  <a:lnTo>
                    <a:pt x="0" y="102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6198225" y="0"/>
              <a:ext cx="1233607" cy="1099452"/>
            </a:xfrm>
            <a:custGeom>
              <a:avLst/>
              <a:gdLst/>
              <a:ahLst/>
              <a:cxnLst/>
              <a:rect r="r" b="b" t="t" l="l"/>
              <a:pathLst>
                <a:path h="1099452" w="1233607">
                  <a:moveTo>
                    <a:pt x="0" y="0"/>
                  </a:moveTo>
                  <a:lnTo>
                    <a:pt x="1233607" y="0"/>
                  </a:lnTo>
                  <a:lnTo>
                    <a:pt x="1233607" y="1099452"/>
                  </a:lnTo>
                  <a:lnTo>
                    <a:pt x="0" y="1099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3" id="23"/>
            <p:cNvGrpSpPr/>
            <p:nvPr/>
          </p:nvGrpSpPr>
          <p:grpSpPr>
            <a:xfrm rot="0">
              <a:off x="945321" y="0"/>
              <a:ext cx="5252904" cy="638887"/>
              <a:chOff x="0" y="0"/>
              <a:chExt cx="2681164" cy="326098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681164" cy="326098"/>
              </a:xfrm>
              <a:custGeom>
                <a:avLst/>
                <a:gdLst/>
                <a:ahLst/>
                <a:cxnLst/>
                <a:rect r="r" b="b" t="t" l="l"/>
                <a:pathLst>
                  <a:path h="326098" w="2681164">
                    <a:moveTo>
                      <a:pt x="100221" y="0"/>
                    </a:moveTo>
                    <a:lnTo>
                      <a:pt x="2580943" y="0"/>
                    </a:lnTo>
                    <a:cubicBezTo>
                      <a:pt x="2636294" y="0"/>
                      <a:pt x="2681164" y="44870"/>
                      <a:pt x="2681164" y="100221"/>
                    </a:cubicBezTo>
                    <a:lnTo>
                      <a:pt x="2681164" y="225877"/>
                    </a:lnTo>
                    <a:cubicBezTo>
                      <a:pt x="2681164" y="281227"/>
                      <a:pt x="2636294" y="326098"/>
                      <a:pt x="2580943" y="326098"/>
                    </a:cubicBezTo>
                    <a:lnTo>
                      <a:pt x="100221" y="326098"/>
                    </a:lnTo>
                    <a:cubicBezTo>
                      <a:pt x="44870" y="326098"/>
                      <a:pt x="0" y="281227"/>
                      <a:pt x="0" y="225877"/>
                    </a:cubicBezTo>
                    <a:lnTo>
                      <a:pt x="0" y="100221"/>
                    </a:lnTo>
                    <a:cubicBezTo>
                      <a:pt x="0" y="44870"/>
                      <a:pt x="44870" y="0"/>
                      <a:pt x="100221" y="0"/>
                    </a:cubicBezTo>
                    <a:close/>
                  </a:path>
                </a:pathLst>
              </a:custGeom>
              <a:solidFill>
                <a:srgbClr val="4FC9BE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2681164" cy="39277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26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1024593" y="634061"/>
              <a:ext cx="1685629" cy="209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10"/>
                </a:lnSpc>
              </a:pPr>
              <a:r>
                <a:rPr lang="en-US" sz="93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DE INVESTIGACIÓN 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892765" y="100902"/>
              <a:ext cx="5218717" cy="4638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5"/>
                </a:lnSpc>
              </a:pPr>
              <a:r>
                <a:rPr lang="en-US" sz="209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SIMPOSIO INTERNACIONAL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-233976">
              <a:off x="552186" y="108076"/>
              <a:ext cx="385700" cy="231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b="true">
                  <a:solidFill>
                    <a:srgbClr val="F7F7F7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ER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2745802" y="632151"/>
              <a:ext cx="3365680" cy="3118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53"/>
                </a:lnSpc>
              </a:pPr>
              <a:r>
                <a:rPr lang="en-US" sz="1395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EN CIENCIAS DE LA SALUD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A290">
                <a:alpha val="100000"/>
              </a:srgbClr>
            </a:gs>
            <a:gs pos="100000">
              <a:srgbClr val="0056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491343" y="1038225"/>
            <a:ext cx="1603721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10635155" y="3013805"/>
            <a:ext cx="636612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635155" y="5960926"/>
            <a:ext cx="636612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3278610" y="-1588578"/>
            <a:ext cx="6726874" cy="5902832"/>
          </a:xfrm>
          <a:custGeom>
            <a:avLst/>
            <a:gdLst/>
            <a:ahLst/>
            <a:cxnLst/>
            <a:rect r="r" b="b" t="t" l="l"/>
            <a:pathLst>
              <a:path h="5902832" w="6726874">
                <a:moveTo>
                  <a:pt x="0" y="0"/>
                </a:moveTo>
                <a:lnTo>
                  <a:pt x="6726874" y="0"/>
                </a:lnTo>
                <a:lnTo>
                  <a:pt x="6726874" y="5902832"/>
                </a:lnTo>
                <a:lnTo>
                  <a:pt x="0" y="5902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3823" y="5143500"/>
            <a:ext cx="8088313" cy="7367105"/>
          </a:xfrm>
          <a:custGeom>
            <a:avLst/>
            <a:gdLst/>
            <a:ahLst/>
            <a:cxnLst/>
            <a:rect r="r" b="b" t="t" l="l"/>
            <a:pathLst>
              <a:path h="7367105" w="8088313">
                <a:moveTo>
                  <a:pt x="0" y="0"/>
                </a:moveTo>
                <a:lnTo>
                  <a:pt x="8088313" y="0"/>
                </a:lnTo>
                <a:lnTo>
                  <a:pt x="8088313" y="7367105"/>
                </a:lnTo>
                <a:lnTo>
                  <a:pt x="0" y="7367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91343" y="1232280"/>
            <a:ext cx="6792236" cy="784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7"/>
              </a:lnSpc>
            </a:pPr>
            <a:r>
              <a:rPr lang="en-US" b="true" sz="4355" spc="169">
                <a:solidFill>
                  <a:srgbClr val="FFFDFD"/>
                </a:solidFill>
                <a:latin typeface="Poppins Bold"/>
                <a:ea typeface="Poppins Bold"/>
                <a:cs typeface="Poppins Bold"/>
                <a:sym typeface="Poppins Bold"/>
              </a:rPr>
              <a:t>TITULO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91343" y="4040379"/>
            <a:ext cx="7478261" cy="1246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9"/>
              </a:lnSpc>
              <a:spcBef>
                <a:spcPct val="0"/>
              </a:spcBef>
            </a:pPr>
            <a:r>
              <a:rPr lang="en-US" sz="209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AI can automate and accelerate the incident response process, enabling faster identification, containment, and recovery from cyberattacks.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35155" y="3730228"/>
            <a:ext cx="5347758" cy="914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1"/>
              </a:lnSpc>
            </a:pPr>
            <a:r>
              <a:rPr lang="en-US" sz="1411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AI algorithms monitor systems and networks for suspicious activity, triggering alerts and initiating automated responses.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635155" y="3289668"/>
            <a:ext cx="3686738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2"/>
              </a:lnSpc>
            </a:pPr>
            <a:r>
              <a:rPr lang="en-US" b="true" sz="1935" spc="90">
                <a:solidFill>
                  <a:srgbClr val="F7F3F2"/>
                </a:solidFill>
                <a:latin typeface="Poppins Bold"/>
                <a:ea typeface="Poppins Bold"/>
                <a:cs typeface="Poppins Bold"/>
                <a:sym typeface="Poppins Bold"/>
              </a:rPr>
              <a:t>THREAT DETECTION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574305" y="1611420"/>
            <a:ext cx="1255507" cy="123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33"/>
              </a:lnSpc>
            </a:pPr>
            <a:r>
              <a:rPr lang="en-US" b="true" sz="6621">
                <a:solidFill>
                  <a:srgbClr val="4FC9BE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635155" y="6677349"/>
            <a:ext cx="5347758" cy="914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1"/>
              </a:lnSpc>
            </a:pPr>
            <a:r>
              <a:rPr lang="en-US" sz="1411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AI-powered systems can automatically isolate affected systems, prevent the spread of malware, and mitigate the impact of attacks.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35155" y="6236789"/>
            <a:ext cx="3686738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2"/>
              </a:lnSpc>
            </a:pPr>
            <a:r>
              <a:rPr lang="en-US" b="true" sz="1935" spc="90">
                <a:solidFill>
                  <a:srgbClr val="F7F3F2"/>
                </a:solidFill>
                <a:latin typeface="Poppins Bold"/>
                <a:ea typeface="Poppins Bold"/>
                <a:cs typeface="Poppins Bold"/>
                <a:sym typeface="Poppins Bold"/>
              </a:rPr>
              <a:t>INCIDENT CONTAINMENT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574305" y="4558542"/>
            <a:ext cx="1255507" cy="123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33"/>
              </a:lnSpc>
            </a:pPr>
            <a:r>
              <a:rPr lang="en-US" b="true" sz="6621">
                <a:solidFill>
                  <a:srgbClr val="4FC9BE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02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-374092" y="8570983"/>
            <a:ext cx="18687391" cy="2933082"/>
            <a:chOff x="0" y="0"/>
            <a:chExt cx="4921782" cy="7724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921782" cy="772499"/>
            </a:xfrm>
            <a:custGeom>
              <a:avLst/>
              <a:gdLst/>
              <a:ahLst/>
              <a:cxnLst/>
              <a:rect r="r" b="b" t="t" l="l"/>
              <a:pathLst>
                <a:path h="772499" w="4921782">
                  <a:moveTo>
                    <a:pt x="0" y="0"/>
                  </a:moveTo>
                  <a:lnTo>
                    <a:pt x="4921782" y="0"/>
                  </a:lnTo>
                  <a:lnTo>
                    <a:pt x="4921782" y="772499"/>
                  </a:lnTo>
                  <a:lnTo>
                    <a:pt x="0" y="772499"/>
                  </a:lnTo>
                  <a:close/>
                </a:path>
              </a:pathLst>
            </a:custGeom>
            <a:solidFill>
              <a:srgbClr val="004A4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4921782" cy="839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4342351" y="8803324"/>
            <a:ext cx="1012084" cy="312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b="true">
                <a:solidFill>
                  <a:srgbClr val="F7F7F7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Organiza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2639525" y="8999252"/>
            <a:ext cx="4619775" cy="1081955"/>
          </a:xfrm>
          <a:custGeom>
            <a:avLst/>
            <a:gdLst/>
            <a:ahLst/>
            <a:cxnLst/>
            <a:rect r="r" b="b" t="t" l="l"/>
            <a:pathLst>
              <a:path h="1081955" w="4619775">
                <a:moveTo>
                  <a:pt x="0" y="0"/>
                </a:moveTo>
                <a:lnTo>
                  <a:pt x="4619775" y="0"/>
                </a:lnTo>
                <a:lnTo>
                  <a:pt x="4619775" y="1081955"/>
                </a:lnTo>
                <a:lnTo>
                  <a:pt x="0" y="10819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595504" y="9115385"/>
            <a:ext cx="5573874" cy="824589"/>
            <a:chOff x="0" y="0"/>
            <a:chExt cx="7431832" cy="109945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52765"/>
              <a:ext cx="643830" cy="1023984"/>
            </a:xfrm>
            <a:custGeom>
              <a:avLst/>
              <a:gdLst/>
              <a:ahLst/>
              <a:cxnLst/>
              <a:rect r="r" b="b" t="t" l="l"/>
              <a:pathLst>
                <a:path h="1023984" w="643830">
                  <a:moveTo>
                    <a:pt x="0" y="0"/>
                  </a:moveTo>
                  <a:lnTo>
                    <a:pt x="643830" y="0"/>
                  </a:lnTo>
                  <a:lnTo>
                    <a:pt x="643830" y="1023984"/>
                  </a:lnTo>
                  <a:lnTo>
                    <a:pt x="0" y="102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6198225" y="0"/>
              <a:ext cx="1233607" cy="1099452"/>
            </a:xfrm>
            <a:custGeom>
              <a:avLst/>
              <a:gdLst/>
              <a:ahLst/>
              <a:cxnLst/>
              <a:rect r="r" b="b" t="t" l="l"/>
              <a:pathLst>
                <a:path h="1099452" w="1233607">
                  <a:moveTo>
                    <a:pt x="0" y="0"/>
                  </a:moveTo>
                  <a:lnTo>
                    <a:pt x="1233607" y="0"/>
                  </a:lnTo>
                  <a:lnTo>
                    <a:pt x="1233607" y="1099452"/>
                  </a:lnTo>
                  <a:lnTo>
                    <a:pt x="0" y="1099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3" id="23"/>
            <p:cNvGrpSpPr/>
            <p:nvPr/>
          </p:nvGrpSpPr>
          <p:grpSpPr>
            <a:xfrm rot="0">
              <a:off x="945321" y="0"/>
              <a:ext cx="5252904" cy="638887"/>
              <a:chOff x="0" y="0"/>
              <a:chExt cx="2681164" cy="326098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681164" cy="326098"/>
              </a:xfrm>
              <a:custGeom>
                <a:avLst/>
                <a:gdLst/>
                <a:ahLst/>
                <a:cxnLst/>
                <a:rect r="r" b="b" t="t" l="l"/>
                <a:pathLst>
                  <a:path h="326098" w="2681164">
                    <a:moveTo>
                      <a:pt x="100221" y="0"/>
                    </a:moveTo>
                    <a:lnTo>
                      <a:pt x="2580943" y="0"/>
                    </a:lnTo>
                    <a:cubicBezTo>
                      <a:pt x="2636294" y="0"/>
                      <a:pt x="2681164" y="44870"/>
                      <a:pt x="2681164" y="100221"/>
                    </a:cubicBezTo>
                    <a:lnTo>
                      <a:pt x="2681164" y="225877"/>
                    </a:lnTo>
                    <a:cubicBezTo>
                      <a:pt x="2681164" y="281227"/>
                      <a:pt x="2636294" y="326098"/>
                      <a:pt x="2580943" y="326098"/>
                    </a:cubicBezTo>
                    <a:lnTo>
                      <a:pt x="100221" y="326098"/>
                    </a:lnTo>
                    <a:cubicBezTo>
                      <a:pt x="44870" y="326098"/>
                      <a:pt x="0" y="281227"/>
                      <a:pt x="0" y="225877"/>
                    </a:cubicBezTo>
                    <a:lnTo>
                      <a:pt x="0" y="100221"/>
                    </a:lnTo>
                    <a:cubicBezTo>
                      <a:pt x="0" y="44870"/>
                      <a:pt x="44870" y="0"/>
                      <a:pt x="100221" y="0"/>
                    </a:cubicBezTo>
                    <a:close/>
                  </a:path>
                </a:pathLst>
              </a:custGeom>
              <a:solidFill>
                <a:srgbClr val="4FC9BE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2681164" cy="39277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26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1024593" y="634061"/>
              <a:ext cx="1685629" cy="209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10"/>
                </a:lnSpc>
              </a:pPr>
              <a:r>
                <a:rPr lang="en-US" sz="93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DE INVESTIGACIÓN 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892765" y="100902"/>
              <a:ext cx="5218717" cy="4638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5"/>
                </a:lnSpc>
              </a:pPr>
              <a:r>
                <a:rPr lang="en-US" sz="209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SIMPOSIO INTERNACIONAL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-233976">
              <a:off x="552186" y="108076"/>
              <a:ext cx="385700" cy="231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b="true">
                  <a:solidFill>
                    <a:srgbClr val="F7F7F7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ER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2745802" y="632151"/>
              <a:ext cx="3365680" cy="3118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53"/>
                </a:lnSpc>
              </a:pPr>
              <a:r>
                <a:rPr lang="en-US" sz="1395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EN CIENCIAS DE LA SALUD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A290">
                <a:alpha val="100000"/>
              </a:srgbClr>
            </a:gs>
            <a:gs pos="100000">
              <a:srgbClr val="0056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278610" y="-1588578"/>
            <a:ext cx="6726874" cy="5902832"/>
          </a:xfrm>
          <a:custGeom>
            <a:avLst/>
            <a:gdLst/>
            <a:ahLst/>
            <a:cxnLst/>
            <a:rect r="r" b="b" t="t" l="l"/>
            <a:pathLst>
              <a:path h="5902832" w="6726874">
                <a:moveTo>
                  <a:pt x="0" y="0"/>
                </a:moveTo>
                <a:lnTo>
                  <a:pt x="6726874" y="0"/>
                </a:lnTo>
                <a:lnTo>
                  <a:pt x="6726874" y="5902832"/>
                </a:lnTo>
                <a:lnTo>
                  <a:pt x="0" y="5902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621631" y="5801007"/>
            <a:ext cx="8088313" cy="7367105"/>
          </a:xfrm>
          <a:custGeom>
            <a:avLst/>
            <a:gdLst/>
            <a:ahLst/>
            <a:cxnLst/>
            <a:rect r="r" b="b" t="t" l="l"/>
            <a:pathLst>
              <a:path h="7367105" w="8088313">
                <a:moveTo>
                  <a:pt x="0" y="0"/>
                </a:moveTo>
                <a:lnTo>
                  <a:pt x="8088313" y="0"/>
                </a:lnTo>
                <a:lnTo>
                  <a:pt x="8088313" y="7367105"/>
                </a:lnTo>
                <a:lnTo>
                  <a:pt x="0" y="7367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7917277" y="1706011"/>
            <a:ext cx="2453446" cy="0"/>
          </a:xfrm>
          <a:prstGeom prst="line">
            <a:avLst/>
          </a:prstGeom>
          <a:ln cap="flat" w="19050">
            <a:solidFill>
              <a:srgbClr val="FFFDF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972025" y="605769"/>
            <a:ext cx="12343950" cy="72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44"/>
              </a:lnSpc>
            </a:pPr>
            <a:r>
              <a:rPr lang="en-US" b="true" sz="4355" spc="169">
                <a:solidFill>
                  <a:srgbClr val="FFFDFD"/>
                </a:solidFill>
                <a:latin typeface="Poppins Bold"/>
                <a:ea typeface="Poppins Bold"/>
                <a:cs typeface="Poppins Bold"/>
                <a:sym typeface="Poppins Bold"/>
              </a:rPr>
              <a:t>TITULO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302691" y="1898568"/>
            <a:ext cx="9682618" cy="736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92"/>
              </a:lnSpc>
              <a:spcBef>
                <a:spcPct val="0"/>
              </a:spcBef>
            </a:pPr>
            <a:r>
              <a:rPr lang="en-US" sz="189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use of AI in cybersecurity raises important ethical considerations, including bias, transparency, and accountability.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99709" y="4727205"/>
            <a:ext cx="6543404" cy="703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6"/>
              </a:lnSpc>
            </a:pPr>
            <a:r>
              <a:rPr lang="en-US" sz="1776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AI systems may collect and analyze large amounts of data, raising concerns about privacy </a:t>
            </a:r>
            <a:r>
              <a:rPr lang="en-US" sz="1776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and data protection.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99709" y="4305300"/>
            <a:ext cx="3002700" cy="385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6"/>
              </a:lnSpc>
            </a:pPr>
            <a:r>
              <a:rPr lang="en-US" b="true" sz="2090">
                <a:solidFill>
                  <a:srgbClr val="F9EEE7"/>
                </a:solidFill>
                <a:latin typeface="Poppins Bold"/>
                <a:ea typeface="Poppins Bold"/>
                <a:cs typeface="Poppins Bold"/>
                <a:sym typeface="Poppins Bold"/>
              </a:rPr>
              <a:t>Privacy Concerns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99709" y="3082967"/>
            <a:ext cx="1583451" cy="1165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5"/>
              </a:lnSpc>
            </a:pPr>
            <a:r>
              <a:rPr lang="en-US" b="true" sz="6296">
                <a:solidFill>
                  <a:srgbClr val="FFFD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888772" y="4717680"/>
            <a:ext cx="6753275" cy="701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32"/>
              </a:lnSpc>
            </a:pPr>
            <a:r>
              <a:rPr lang="en-US" sz="1776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It is important to ensure that AI- powered security systems are transparent and accountable for their actions.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888772" y="4333875"/>
            <a:ext cx="4899736" cy="350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b="true" sz="2090">
                <a:solidFill>
                  <a:srgbClr val="F9EEE7"/>
                </a:solidFill>
                <a:latin typeface="Poppins Bold"/>
                <a:ea typeface="Poppins Bold"/>
                <a:cs typeface="Poppins Bold"/>
                <a:sym typeface="Poppins Bold"/>
              </a:rPr>
              <a:t>Transparency and Accountability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88772" y="3082967"/>
            <a:ext cx="1675082" cy="116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61"/>
              </a:lnSpc>
            </a:pPr>
            <a:r>
              <a:rPr lang="en-US" b="true" sz="6300">
                <a:solidFill>
                  <a:srgbClr val="FFFD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888772" y="7628929"/>
            <a:ext cx="6247115" cy="703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6"/>
              </a:lnSpc>
            </a:pPr>
            <a:r>
              <a:rPr lang="en-US" sz="1776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Cybersecurity professionals need to be trained to make ethical decisions when using AI-</a:t>
            </a:r>
            <a:r>
              <a:rPr lang="en-US" sz="1776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powered tools.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88772" y="7062892"/>
            <a:ext cx="3969892" cy="385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6"/>
              </a:lnSpc>
            </a:pPr>
            <a:r>
              <a:rPr lang="en-US" b="true" sz="2090">
                <a:solidFill>
                  <a:srgbClr val="F9EEE7"/>
                </a:solidFill>
                <a:latin typeface="Poppins Bold"/>
                <a:ea typeface="Poppins Bold"/>
                <a:cs typeface="Poppins Bold"/>
                <a:sym typeface="Poppins Bold"/>
              </a:rPr>
              <a:t>Ethical Decision-Making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88772" y="5903234"/>
            <a:ext cx="1675082" cy="116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61"/>
              </a:lnSpc>
            </a:pPr>
            <a:r>
              <a:rPr lang="en-US" b="true" sz="6300">
                <a:solidFill>
                  <a:srgbClr val="FFFD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04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99709" y="7709973"/>
            <a:ext cx="6543404" cy="703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6"/>
              </a:lnSpc>
            </a:pPr>
            <a:r>
              <a:rPr lang="en-US" sz="1776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AI algorithms can be biased, leading to unfair or discriminatory outcomes in </a:t>
            </a:r>
            <a:r>
              <a:rPr lang="en-US" sz="1776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cybersecurity decisions.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99709" y="7125568"/>
            <a:ext cx="4465689" cy="385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6"/>
              </a:lnSpc>
            </a:pPr>
            <a:r>
              <a:rPr lang="en-US" b="true" sz="2090">
                <a:solidFill>
                  <a:srgbClr val="F9EEE7"/>
                </a:solidFill>
                <a:latin typeface="Poppins Bold"/>
                <a:ea typeface="Poppins Bold"/>
                <a:cs typeface="Poppins Bold"/>
                <a:sym typeface="Poppins Bold"/>
              </a:rPr>
              <a:t>Bias and Discrimination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99709" y="5903234"/>
            <a:ext cx="1365737" cy="116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61"/>
              </a:lnSpc>
            </a:pPr>
            <a:r>
              <a:rPr lang="en-US" b="true" sz="6300">
                <a:solidFill>
                  <a:srgbClr val="FFFD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02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-152535" y="8698549"/>
            <a:ext cx="18687391" cy="2933082"/>
            <a:chOff x="0" y="0"/>
            <a:chExt cx="4921782" cy="77249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921782" cy="772499"/>
            </a:xfrm>
            <a:custGeom>
              <a:avLst/>
              <a:gdLst/>
              <a:ahLst/>
              <a:cxnLst/>
              <a:rect r="r" b="b" t="t" l="l"/>
              <a:pathLst>
                <a:path h="772499" w="4921782">
                  <a:moveTo>
                    <a:pt x="0" y="0"/>
                  </a:moveTo>
                  <a:lnTo>
                    <a:pt x="4921782" y="0"/>
                  </a:lnTo>
                  <a:lnTo>
                    <a:pt x="4921782" y="772499"/>
                  </a:lnTo>
                  <a:lnTo>
                    <a:pt x="0" y="772499"/>
                  </a:lnTo>
                  <a:close/>
                </a:path>
              </a:pathLst>
            </a:custGeom>
            <a:solidFill>
              <a:srgbClr val="004A4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66675"/>
              <a:ext cx="4921782" cy="839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4342351" y="8803324"/>
            <a:ext cx="1012084" cy="312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b="true">
                <a:solidFill>
                  <a:srgbClr val="F7F7F7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Organiza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2639525" y="8999252"/>
            <a:ext cx="4619775" cy="1081955"/>
          </a:xfrm>
          <a:custGeom>
            <a:avLst/>
            <a:gdLst/>
            <a:ahLst/>
            <a:cxnLst/>
            <a:rect r="r" b="b" t="t" l="l"/>
            <a:pathLst>
              <a:path h="1081955" w="4619775">
                <a:moveTo>
                  <a:pt x="0" y="0"/>
                </a:moveTo>
                <a:lnTo>
                  <a:pt x="4619775" y="0"/>
                </a:lnTo>
                <a:lnTo>
                  <a:pt x="4619775" y="1081955"/>
                </a:lnTo>
                <a:lnTo>
                  <a:pt x="0" y="10819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619881" y="9115385"/>
            <a:ext cx="5573874" cy="824589"/>
            <a:chOff x="0" y="0"/>
            <a:chExt cx="7431832" cy="109945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52765"/>
              <a:ext cx="643830" cy="1023984"/>
            </a:xfrm>
            <a:custGeom>
              <a:avLst/>
              <a:gdLst/>
              <a:ahLst/>
              <a:cxnLst/>
              <a:rect r="r" b="b" t="t" l="l"/>
              <a:pathLst>
                <a:path h="1023984" w="643830">
                  <a:moveTo>
                    <a:pt x="0" y="0"/>
                  </a:moveTo>
                  <a:lnTo>
                    <a:pt x="643830" y="0"/>
                  </a:lnTo>
                  <a:lnTo>
                    <a:pt x="643830" y="1023984"/>
                  </a:lnTo>
                  <a:lnTo>
                    <a:pt x="0" y="102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6198225" y="0"/>
              <a:ext cx="1233607" cy="1099452"/>
            </a:xfrm>
            <a:custGeom>
              <a:avLst/>
              <a:gdLst/>
              <a:ahLst/>
              <a:cxnLst/>
              <a:rect r="r" b="b" t="t" l="l"/>
              <a:pathLst>
                <a:path h="1099452" w="1233607">
                  <a:moveTo>
                    <a:pt x="0" y="0"/>
                  </a:moveTo>
                  <a:lnTo>
                    <a:pt x="1233607" y="0"/>
                  </a:lnTo>
                  <a:lnTo>
                    <a:pt x="1233607" y="1099452"/>
                  </a:lnTo>
                  <a:lnTo>
                    <a:pt x="0" y="1099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7" id="27"/>
            <p:cNvGrpSpPr/>
            <p:nvPr/>
          </p:nvGrpSpPr>
          <p:grpSpPr>
            <a:xfrm rot="0">
              <a:off x="945321" y="0"/>
              <a:ext cx="5252904" cy="638887"/>
              <a:chOff x="0" y="0"/>
              <a:chExt cx="2681164" cy="326098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2681164" cy="326098"/>
              </a:xfrm>
              <a:custGeom>
                <a:avLst/>
                <a:gdLst/>
                <a:ahLst/>
                <a:cxnLst/>
                <a:rect r="r" b="b" t="t" l="l"/>
                <a:pathLst>
                  <a:path h="326098" w="2681164">
                    <a:moveTo>
                      <a:pt x="100221" y="0"/>
                    </a:moveTo>
                    <a:lnTo>
                      <a:pt x="2580943" y="0"/>
                    </a:lnTo>
                    <a:cubicBezTo>
                      <a:pt x="2636294" y="0"/>
                      <a:pt x="2681164" y="44870"/>
                      <a:pt x="2681164" y="100221"/>
                    </a:cubicBezTo>
                    <a:lnTo>
                      <a:pt x="2681164" y="225877"/>
                    </a:lnTo>
                    <a:cubicBezTo>
                      <a:pt x="2681164" y="281227"/>
                      <a:pt x="2636294" y="326098"/>
                      <a:pt x="2580943" y="326098"/>
                    </a:cubicBezTo>
                    <a:lnTo>
                      <a:pt x="100221" y="326098"/>
                    </a:lnTo>
                    <a:cubicBezTo>
                      <a:pt x="44870" y="326098"/>
                      <a:pt x="0" y="281227"/>
                      <a:pt x="0" y="225877"/>
                    </a:cubicBezTo>
                    <a:lnTo>
                      <a:pt x="0" y="100221"/>
                    </a:lnTo>
                    <a:cubicBezTo>
                      <a:pt x="0" y="44870"/>
                      <a:pt x="44870" y="0"/>
                      <a:pt x="100221" y="0"/>
                    </a:cubicBezTo>
                    <a:close/>
                  </a:path>
                </a:pathLst>
              </a:custGeom>
              <a:solidFill>
                <a:srgbClr val="4FC9BE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66675"/>
                <a:ext cx="2681164" cy="39277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26"/>
                  </a:lnSpc>
                </a:pPr>
              </a:p>
            </p:txBody>
          </p:sp>
        </p:grpSp>
        <p:sp>
          <p:nvSpPr>
            <p:cNvPr name="TextBox 30" id="30"/>
            <p:cNvSpPr txBox="true"/>
            <p:nvPr/>
          </p:nvSpPr>
          <p:spPr>
            <a:xfrm rot="0">
              <a:off x="1024593" y="634061"/>
              <a:ext cx="1685629" cy="209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10"/>
                </a:lnSpc>
              </a:pPr>
              <a:r>
                <a:rPr lang="en-US" sz="93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DE INVESTIGACIÓN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892765" y="100902"/>
              <a:ext cx="5218717" cy="4638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5"/>
                </a:lnSpc>
              </a:pPr>
              <a:r>
                <a:rPr lang="en-US" sz="209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SIMPOSIO INTERNACIONAL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-233976">
              <a:off x="552186" y="108076"/>
              <a:ext cx="385700" cy="231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b="true">
                  <a:solidFill>
                    <a:srgbClr val="F7F7F7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ER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2745802" y="632151"/>
              <a:ext cx="3365680" cy="3118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53"/>
                </a:lnSpc>
              </a:pPr>
              <a:r>
                <a:rPr lang="en-US" sz="1395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EN CIENCIAS DE LA SALUD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A290">
                <a:alpha val="100000"/>
              </a:srgbClr>
            </a:gs>
            <a:gs pos="100000">
              <a:srgbClr val="0056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680128">
            <a:off x="14991981" y="-2958013"/>
            <a:ext cx="5305651" cy="7973426"/>
          </a:xfrm>
          <a:custGeom>
            <a:avLst/>
            <a:gdLst/>
            <a:ahLst/>
            <a:cxnLst/>
            <a:rect r="r" b="b" t="t" l="l"/>
            <a:pathLst>
              <a:path h="7973426" w="5305651">
                <a:moveTo>
                  <a:pt x="0" y="0"/>
                </a:moveTo>
                <a:lnTo>
                  <a:pt x="5305651" y="0"/>
                </a:lnTo>
                <a:lnTo>
                  <a:pt x="5305651" y="7973426"/>
                </a:lnTo>
                <a:lnTo>
                  <a:pt x="0" y="7973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7223464"/>
            <a:ext cx="4622777" cy="4675375"/>
          </a:xfrm>
          <a:custGeom>
            <a:avLst/>
            <a:gdLst/>
            <a:ahLst/>
            <a:cxnLst/>
            <a:rect r="r" b="b" t="t" l="l"/>
            <a:pathLst>
              <a:path h="4675375" w="4622777">
                <a:moveTo>
                  <a:pt x="0" y="0"/>
                </a:moveTo>
                <a:lnTo>
                  <a:pt x="4622777" y="0"/>
                </a:lnTo>
                <a:lnTo>
                  <a:pt x="4622777" y="4675375"/>
                </a:lnTo>
                <a:lnTo>
                  <a:pt x="0" y="4675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816715" y="7704721"/>
            <a:ext cx="6438931" cy="72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1853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AI will enable security systems to adapt to evolving threats, becoming more resilient and proactive.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994912" y="5413777"/>
            <a:ext cx="6711175" cy="1105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3"/>
              </a:lnSpc>
            </a:pPr>
            <a:r>
              <a:rPr lang="en-US" sz="1853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AI-powered systems will become increasingly autonomous, automating complex incident response processes.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67234" y="3505018"/>
            <a:ext cx="6711160" cy="72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1853">
                <a:solidFill>
                  <a:srgbClr val="F9EEE7"/>
                </a:solidFill>
                <a:latin typeface="Poppins"/>
                <a:ea typeface="Poppins"/>
                <a:cs typeface="Poppins"/>
                <a:sym typeface="Poppins"/>
              </a:rPr>
              <a:t>AI will continue to evolve, enabling more sophisticated and accurate threat detection capabilities.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16715" y="7147264"/>
            <a:ext cx="6438931" cy="462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8"/>
              </a:lnSpc>
            </a:pPr>
            <a:r>
              <a:rPr lang="en-US" b="true" sz="2534">
                <a:solidFill>
                  <a:srgbClr val="F9EEE7"/>
                </a:solidFill>
                <a:latin typeface="Poppins Bold"/>
                <a:ea typeface="Poppins Bold"/>
                <a:cs typeface="Poppins Bold"/>
                <a:sym typeface="Poppins Bold"/>
              </a:rPr>
              <a:t>Adaptive Security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67234" y="2947252"/>
            <a:ext cx="6711160" cy="462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8"/>
              </a:lnSpc>
            </a:pPr>
            <a:r>
              <a:rPr lang="en-US" b="true" sz="2534">
                <a:solidFill>
                  <a:srgbClr val="F9EEE7"/>
                </a:solidFill>
                <a:latin typeface="Poppins Bold"/>
                <a:ea typeface="Poppins Bold"/>
                <a:cs typeface="Poppins Bold"/>
                <a:sym typeface="Poppins Bold"/>
              </a:rPr>
              <a:t>Advanced Threat Detection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94912" y="4856320"/>
            <a:ext cx="6711175" cy="462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8"/>
              </a:lnSpc>
            </a:pPr>
            <a:r>
              <a:rPr lang="en-US" b="true" sz="2534">
                <a:solidFill>
                  <a:srgbClr val="F9EEE7"/>
                </a:solidFill>
                <a:latin typeface="Poppins Bold"/>
                <a:ea typeface="Poppins Bold"/>
                <a:cs typeface="Poppins Bold"/>
                <a:sym typeface="Poppins Bold"/>
              </a:rPr>
              <a:t>Automated Incident Response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2651" y="468918"/>
            <a:ext cx="12683312" cy="827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7"/>
              </a:lnSpc>
            </a:pPr>
            <a:r>
              <a:rPr lang="en-US" b="true" sz="4555" spc="177">
                <a:solidFill>
                  <a:srgbClr val="FFFDFD"/>
                </a:solidFill>
                <a:latin typeface="Poppins Bold"/>
                <a:ea typeface="Poppins Bold"/>
                <a:cs typeface="Poppins Bold"/>
                <a:sym typeface="Poppins Bold"/>
              </a:rPr>
              <a:t>TITULO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2651" y="1420005"/>
            <a:ext cx="10473304" cy="832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9"/>
              </a:lnSpc>
              <a:spcBef>
                <a:spcPct val="0"/>
              </a:spcBef>
            </a:pPr>
            <a:r>
              <a:rPr lang="en-US" sz="209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AI is expected to play an increasingly important role in cybersecurity, driving innovation and shaping the future of cyber defense.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2651" y="2794852"/>
            <a:ext cx="1131745" cy="123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33"/>
              </a:lnSpc>
            </a:pPr>
            <a:r>
              <a:rPr lang="en-US" b="true" sz="6621">
                <a:solidFill>
                  <a:srgbClr val="FFFD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66617" y="4703920"/>
            <a:ext cx="1255507" cy="123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33"/>
              </a:lnSpc>
            </a:pPr>
            <a:r>
              <a:rPr lang="en-US" b="true" sz="6621">
                <a:solidFill>
                  <a:srgbClr val="FFFD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0641" y="6994864"/>
            <a:ext cx="1255507" cy="123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33"/>
              </a:lnSpc>
            </a:pPr>
            <a:r>
              <a:rPr lang="en-US" b="true" sz="6621">
                <a:solidFill>
                  <a:srgbClr val="FFFD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03</a:t>
            </a:r>
          </a:p>
        </p:txBody>
      </p:sp>
      <p:sp>
        <p:nvSpPr>
          <p:cNvPr name="AutoShape 15" id="15"/>
          <p:cNvSpPr/>
          <p:nvPr/>
        </p:nvSpPr>
        <p:spPr>
          <a:xfrm>
            <a:off x="5959303" y="6896218"/>
            <a:ext cx="7526432" cy="0"/>
          </a:xfrm>
          <a:prstGeom prst="line">
            <a:avLst/>
          </a:prstGeom>
          <a:ln cap="flat" w="19050">
            <a:solidFill>
              <a:srgbClr val="FFFDF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2167234" y="4609836"/>
            <a:ext cx="7526432" cy="0"/>
          </a:xfrm>
          <a:prstGeom prst="line">
            <a:avLst/>
          </a:prstGeom>
          <a:ln cap="flat" w="19050">
            <a:solidFill>
              <a:srgbClr val="FFFDF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-152535" y="8698549"/>
            <a:ext cx="18687391" cy="2933082"/>
            <a:chOff x="0" y="0"/>
            <a:chExt cx="4921782" cy="77249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921782" cy="772499"/>
            </a:xfrm>
            <a:custGeom>
              <a:avLst/>
              <a:gdLst/>
              <a:ahLst/>
              <a:cxnLst/>
              <a:rect r="r" b="b" t="t" l="l"/>
              <a:pathLst>
                <a:path h="772499" w="4921782">
                  <a:moveTo>
                    <a:pt x="0" y="0"/>
                  </a:moveTo>
                  <a:lnTo>
                    <a:pt x="4921782" y="0"/>
                  </a:lnTo>
                  <a:lnTo>
                    <a:pt x="4921782" y="772499"/>
                  </a:lnTo>
                  <a:lnTo>
                    <a:pt x="0" y="772499"/>
                  </a:lnTo>
                  <a:close/>
                </a:path>
              </a:pathLst>
            </a:custGeom>
            <a:solidFill>
              <a:srgbClr val="004A4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4921782" cy="839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6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4536346" y="8741797"/>
            <a:ext cx="1012084" cy="312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b="true">
                <a:solidFill>
                  <a:srgbClr val="F7F7F7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Organiza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2833520" y="8937725"/>
            <a:ext cx="4619775" cy="1081955"/>
          </a:xfrm>
          <a:custGeom>
            <a:avLst/>
            <a:gdLst/>
            <a:ahLst/>
            <a:cxnLst/>
            <a:rect r="r" b="b" t="t" l="l"/>
            <a:pathLst>
              <a:path h="1081955" w="4619775">
                <a:moveTo>
                  <a:pt x="0" y="0"/>
                </a:moveTo>
                <a:lnTo>
                  <a:pt x="4619775" y="0"/>
                </a:lnTo>
                <a:lnTo>
                  <a:pt x="4619775" y="1081955"/>
                </a:lnTo>
                <a:lnTo>
                  <a:pt x="0" y="10819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722651" y="9053858"/>
            <a:ext cx="5573874" cy="824589"/>
            <a:chOff x="0" y="0"/>
            <a:chExt cx="7431832" cy="109945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52765"/>
              <a:ext cx="643830" cy="1023984"/>
            </a:xfrm>
            <a:custGeom>
              <a:avLst/>
              <a:gdLst/>
              <a:ahLst/>
              <a:cxnLst/>
              <a:rect r="r" b="b" t="t" l="l"/>
              <a:pathLst>
                <a:path h="1023984" w="643830">
                  <a:moveTo>
                    <a:pt x="0" y="0"/>
                  </a:moveTo>
                  <a:lnTo>
                    <a:pt x="643830" y="0"/>
                  </a:lnTo>
                  <a:lnTo>
                    <a:pt x="643830" y="1023984"/>
                  </a:lnTo>
                  <a:lnTo>
                    <a:pt x="0" y="102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198225" y="0"/>
              <a:ext cx="1233607" cy="1099452"/>
            </a:xfrm>
            <a:custGeom>
              <a:avLst/>
              <a:gdLst/>
              <a:ahLst/>
              <a:cxnLst/>
              <a:rect r="r" b="b" t="t" l="l"/>
              <a:pathLst>
                <a:path h="1099452" w="1233607">
                  <a:moveTo>
                    <a:pt x="0" y="0"/>
                  </a:moveTo>
                  <a:lnTo>
                    <a:pt x="1233607" y="0"/>
                  </a:lnTo>
                  <a:lnTo>
                    <a:pt x="1233607" y="1099452"/>
                  </a:lnTo>
                  <a:lnTo>
                    <a:pt x="0" y="1099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5" id="25"/>
            <p:cNvGrpSpPr/>
            <p:nvPr/>
          </p:nvGrpSpPr>
          <p:grpSpPr>
            <a:xfrm rot="0">
              <a:off x="945321" y="0"/>
              <a:ext cx="5252904" cy="638887"/>
              <a:chOff x="0" y="0"/>
              <a:chExt cx="2681164" cy="326098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681164" cy="326098"/>
              </a:xfrm>
              <a:custGeom>
                <a:avLst/>
                <a:gdLst/>
                <a:ahLst/>
                <a:cxnLst/>
                <a:rect r="r" b="b" t="t" l="l"/>
                <a:pathLst>
                  <a:path h="326098" w="2681164">
                    <a:moveTo>
                      <a:pt x="100221" y="0"/>
                    </a:moveTo>
                    <a:lnTo>
                      <a:pt x="2580943" y="0"/>
                    </a:lnTo>
                    <a:cubicBezTo>
                      <a:pt x="2636294" y="0"/>
                      <a:pt x="2681164" y="44870"/>
                      <a:pt x="2681164" y="100221"/>
                    </a:cubicBezTo>
                    <a:lnTo>
                      <a:pt x="2681164" y="225877"/>
                    </a:lnTo>
                    <a:cubicBezTo>
                      <a:pt x="2681164" y="281227"/>
                      <a:pt x="2636294" y="326098"/>
                      <a:pt x="2580943" y="326098"/>
                    </a:cubicBezTo>
                    <a:lnTo>
                      <a:pt x="100221" y="326098"/>
                    </a:lnTo>
                    <a:cubicBezTo>
                      <a:pt x="44870" y="326098"/>
                      <a:pt x="0" y="281227"/>
                      <a:pt x="0" y="225877"/>
                    </a:cubicBezTo>
                    <a:lnTo>
                      <a:pt x="0" y="100221"/>
                    </a:lnTo>
                    <a:cubicBezTo>
                      <a:pt x="0" y="44870"/>
                      <a:pt x="44870" y="0"/>
                      <a:pt x="100221" y="0"/>
                    </a:cubicBezTo>
                    <a:close/>
                  </a:path>
                </a:pathLst>
              </a:custGeom>
              <a:solidFill>
                <a:srgbClr val="4FC9BE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66675"/>
                <a:ext cx="2681164" cy="39277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26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1024593" y="634061"/>
              <a:ext cx="1685629" cy="209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10"/>
                </a:lnSpc>
              </a:pPr>
              <a:r>
                <a:rPr lang="en-US" sz="93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DE INVESTIGACIÓN 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892765" y="100902"/>
              <a:ext cx="5218717" cy="4638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5"/>
                </a:lnSpc>
              </a:pPr>
              <a:r>
                <a:rPr lang="en-US" sz="2096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SIMPOSIO INTERNACIONAL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-233976">
              <a:off x="552186" y="108076"/>
              <a:ext cx="385700" cy="231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b="true">
                  <a:solidFill>
                    <a:srgbClr val="F7F7F7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ER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2745802" y="632151"/>
              <a:ext cx="3365680" cy="3118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53"/>
                </a:lnSpc>
              </a:pPr>
              <a:r>
                <a:rPr lang="en-US" sz="1395" b="true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EN CIENCIAS DE LA SALUD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DAGrkKevK6E</dc:identifier>
  <dcterms:modified xsi:type="dcterms:W3CDTF">2011-08-01T06:04:30Z</dcterms:modified>
  <cp:revision>1</cp:revision>
  <dc:title>Copia de Formato de Presentación IV Simposio de Cáncer Infantil</dc:title>
</cp:coreProperties>
</file>