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ppins" panose="00000500000000000000" pitchFamily="2" charset="0"/>
      <p:regular r:id="rId15"/>
    </p:embeddedFont>
    <p:embeddedFont>
      <p:font typeface="Poppins Bold" panose="00000800000000000000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4554" y="23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3.svg"/><Relationship Id="rId4" Type="http://schemas.openxmlformats.org/officeDocument/2006/relationships/image" Target="../media/image6.sv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13779" y="4063823"/>
            <a:ext cx="13460443" cy="168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05"/>
              </a:lnSpc>
            </a:pPr>
            <a:r>
              <a:rPr lang="en-US" sz="5522" b="1" spc="165">
                <a:solidFill>
                  <a:srgbClr val="003F7A"/>
                </a:solidFill>
                <a:latin typeface="Poppins Bold"/>
                <a:ea typeface="Poppins Bold"/>
                <a:cs typeface="Poppins Bold"/>
                <a:sym typeface="Poppins Bold"/>
              </a:rPr>
              <a:t>JORNADA DE SOCIALIZACIÓN</a:t>
            </a:r>
          </a:p>
          <a:p>
            <a:pPr marL="0" lvl="0" indent="0" algn="ctr">
              <a:lnSpc>
                <a:spcPts val="6405"/>
              </a:lnSpc>
            </a:pPr>
            <a:r>
              <a:rPr lang="en-US" sz="5522" b="1" spc="165">
                <a:solidFill>
                  <a:srgbClr val="003F7A"/>
                </a:solidFill>
                <a:latin typeface="Poppins Bold"/>
                <a:ea typeface="Poppins Bold"/>
                <a:cs typeface="Poppins Bold"/>
                <a:sym typeface="Poppins Bold"/>
              </a:rPr>
              <a:t>DE RESULTADOS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413779" y="2814356"/>
            <a:ext cx="13180392" cy="670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28"/>
              </a:lnSpc>
            </a:pPr>
            <a:r>
              <a:rPr lang="en-US" sz="3734" b="1">
                <a:solidFill>
                  <a:srgbClr val="FF8404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Programa Delfín</a:t>
            </a:r>
            <a:r>
              <a:rPr lang="en-US" sz="3734" b="1">
                <a:solidFill>
                  <a:srgbClr val="8B641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734" b="1">
                <a:solidFill>
                  <a:srgbClr val="292929"/>
                </a:solidFill>
                <a:latin typeface="Poppins Bold"/>
                <a:ea typeface="Poppins Bold"/>
                <a:cs typeface="Poppins Bold"/>
                <a:sym typeface="Poppins Bold"/>
              </a:rPr>
              <a:t>·</a:t>
            </a:r>
            <a:r>
              <a:rPr lang="en-US" sz="3734" b="1">
                <a:solidFill>
                  <a:srgbClr val="003F7A"/>
                </a:solidFill>
                <a:latin typeface="Poppins Bold"/>
                <a:ea typeface="Poppins Bold"/>
                <a:cs typeface="Poppins Bold"/>
                <a:sym typeface="Poppins Bold"/>
              </a:rPr>
              <a:t> Universidad Tecnológica de Pereira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13779" y="6330252"/>
            <a:ext cx="13460443" cy="636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64"/>
              </a:lnSpc>
            </a:pPr>
            <a:r>
              <a:rPr lang="en-US" sz="1499" spc="52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ESTANCIAS DE INVESTIGACIÓN · </a:t>
            </a:r>
            <a:r>
              <a:rPr lang="en-US" sz="1499" spc="529">
                <a:solidFill>
                  <a:srgbClr val="FD0000"/>
                </a:solidFill>
                <a:latin typeface="Poppins"/>
                <a:ea typeface="Poppins"/>
                <a:cs typeface="Poppins"/>
                <a:sym typeface="Poppins"/>
              </a:rPr>
              <a:t>NOMBRE DEL ESTUDIANTE</a:t>
            </a:r>
            <a:r>
              <a:rPr lang="en-US" sz="1499" spc="52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· </a:t>
            </a:r>
            <a:r>
              <a:rPr lang="en-US" sz="1499" spc="529">
                <a:solidFill>
                  <a:srgbClr val="FD0000"/>
                </a:solidFill>
                <a:latin typeface="Poppins"/>
                <a:ea typeface="Poppins"/>
                <a:cs typeface="Poppins"/>
                <a:sym typeface="Poppins"/>
              </a:rPr>
              <a:t>PROGRAMA ACADÉMICO · UNIVERSIDAD DE DESTINO</a:t>
            </a:r>
            <a:r>
              <a:rPr lang="en-US" sz="1499" spc="52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· MOVILIDAD </a:t>
            </a:r>
            <a:r>
              <a:rPr lang="en-US" sz="1499" spc="529">
                <a:solidFill>
                  <a:srgbClr val="FD0000"/>
                </a:solidFill>
                <a:latin typeface="Poppins"/>
                <a:ea typeface="Poppins"/>
                <a:cs typeface="Poppins"/>
                <a:sym typeface="Poppins"/>
              </a:rPr>
              <a:t>PRESENCIAL</a:t>
            </a:r>
            <a:r>
              <a:rPr lang="en-US" sz="1499" spc="52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· 2026</a:t>
            </a:r>
          </a:p>
        </p:txBody>
      </p:sp>
      <p:sp>
        <p:nvSpPr>
          <p:cNvPr id="5" name="Freeform 5"/>
          <p:cNvSpPr/>
          <p:nvPr/>
        </p:nvSpPr>
        <p:spPr>
          <a:xfrm>
            <a:off x="2413779" y="2143161"/>
            <a:ext cx="872803" cy="872803"/>
          </a:xfrm>
          <a:custGeom>
            <a:avLst/>
            <a:gdLst/>
            <a:ahLst/>
            <a:cxnLst/>
            <a:rect l="l" t="t" r="r" b="b"/>
            <a:pathLst>
              <a:path w="872803" h="872803">
                <a:moveTo>
                  <a:pt x="0" y="0"/>
                </a:moveTo>
                <a:lnTo>
                  <a:pt x="872803" y="0"/>
                </a:lnTo>
                <a:lnTo>
                  <a:pt x="872803" y="872803"/>
                </a:lnTo>
                <a:lnTo>
                  <a:pt x="0" y="872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10800000">
            <a:off x="15470631" y="9500500"/>
            <a:ext cx="3933094" cy="937656"/>
            <a:chOff x="0" y="0"/>
            <a:chExt cx="768182" cy="183136"/>
          </a:xfrm>
        </p:grpSpPr>
        <p:sp>
          <p:nvSpPr>
            <p:cNvPr id="7" name="Freeform 7"/>
            <p:cNvSpPr/>
            <p:nvPr/>
          </p:nvSpPr>
          <p:spPr>
            <a:xfrm>
              <a:off x="11943" y="0"/>
              <a:ext cx="744295" cy="183136"/>
            </a:xfrm>
            <a:custGeom>
              <a:avLst/>
              <a:gdLst/>
              <a:ahLst/>
              <a:cxnLst/>
              <a:rect l="l" t="t" r="r" b="b"/>
              <a:pathLst>
                <a:path w="744295" h="183136">
                  <a:moveTo>
                    <a:pt x="16691" y="0"/>
                  </a:moveTo>
                  <a:lnTo>
                    <a:pt x="727605" y="0"/>
                  </a:lnTo>
                  <a:cubicBezTo>
                    <a:pt x="733543" y="0"/>
                    <a:pt x="739034" y="3155"/>
                    <a:pt x="742024" y="8285"/>
                  </a:cubicBezTo>
                  <a:cubicBezTo>
                    <a:pt x="745015" y="13416"/>
                    <a:pt x="745054" y="19749"/>
                    <a:pt x="742128" y="24916"/>
                  </a:cubicBezTo>
                  <a:lnTo>
                    <a:pt x="666632" y="158220"/>
                  </a:lnTo>
                  <a:cubicBezTo>
                    <a:pt x="657912" y="173618"/>
                    <a:pt x="641584" y="183136"/>
                    <a:pt x="623888" y="183136"/>
                  </a:cubicBezTo>
                  <a:lnTo>
                    <a:pt x="120408" y="183136"/>
                  </a:lnTo>
                  <a:cubicBezTo>
                    <a:pt x="102712" y="183136"/>
                    <a:pt x="86383" y="173618"/>
                    <a:pt x="77663" y="158220"/>
                  </a:cubicBezTo>
                  <a:lnTo>
                    <a:pt x="2168" y="24916"/>
                  </a:lnTo>
                  <a:cubicBezTo>
                    <a:pt x="-759" y="19749"/>
                    <a:pt x="-719" y="13416"/>
                    <a:pt x="2271" y="8285"/>
                  </a:cubicBezTo>
                  <a:cubicBezTo>
                    <a:pt x="5262" y="3155"/>
                    <a:pt x="10753" y="0"/>
                    <a:pt x="16691" y="0"/>
                  </a:cubicBezTo>
                  <a:close/>
                </a:path>
              </a:pathLst>
            </a:custGeom>
            <a:solidFill>
              <a:srgbClr val="003F7A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-104775"/>
              <a:ext cx="514182" cy="2879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8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067252" y="9416441"/>
            <a:ext cx="2076866" cy="1021714"/>
          </a:xfrm>
          <a:custGeom>
            <a:avLst/>
            <a:gdLst/>
            <a:ahLst/>
            <a:cxnLst/>
            <a:rect l="l" t="t" r="r" b="b"/>
            <a:pathLst>
              <a:path w="2076866" h="1021714">
                <a:moveTo>
                  <a:pt x="0" y="0"/>
                </a:moveTo>
                <a:lnTo>
                  <a:pt x="2076867" y="0"/>
                </a:lnTo>
                <a:lnTo>
                  <a:pt x="2076867" y="1021715"/>
                </a:lnTo>
                <a:lnTo>
                  <a:pt x="0" y="102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-1278211" y="-94601"/>
            <a:ext cx="5364210" cy="1571011"/>
            <a:chOff x="0" y="0"/>
            <a:chExt cx="1826971" cy="53506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26971" cy="535063"/>
            </a:xfrm>
            <a:custGeom>
              <a:avLst/>
              <a:gdLst/>
              <a:ahLst/>
              <a:cxnLst/>
              <a:rect l="l" t="t" r="r" b="b"/>
              <a:pathLst>
                <a:path w="1826971" h="535063">
                  <a:moveTo>
                    <a:pt x="609319" y="515994"/>
                  </a:moveTo>
                  <a:cubicBezTo>
                    <a:pt x="702983" y="527508"/>
                    <a:pt x="809468" y="535063"/>
                    <a:pt x="913977" y="535063"/>
                  </a:cubicBezTo>
                  <a:cubicBezTo>
                    <a:pt x="1018491" y="535063"/>
                    <a:pt x="1119058" y="528586"/>
                    <a:pt x="1211735" y="517073"/>
                  </a:cubicBezTo>
                  <a:cubicBezTo>
                    <a:pt x="1213710" y="516713"/>
                    <a:pt x="1215681" y="516713"/>
                    <a:pt x="1217651" y="516354"/>
                  </a:cubicBezTo>
                  <a:cubicBezTo>
                    <a:pt x="1565693" y="470298"/>
                    <a:pt x="1822041" y="348685"/>
                    <a:pt x="1826971" y="212731"/>
                  </a:cubicBezTo>
                  <a:lnTo>
                    <a:pt x="1826971" y="0"/>
                  </a:lnTo>
                  <a:lnTo>
                    <a:pt x="0" y="0"/>
                  </a:lnTo>
                  <a:lnTo>
                    <a:pt x="0" y="212573"/>
                  </a:lnTo>
                  <a:cubicBezTo>
                    <a:pt x="4930" y="349403"/>
                    <a:pt x="257334" y="471019"/>
                    <a:pt x="609319" y="515994"/>
                  </a:cubicBezTo>
                  <a:close/>
                </a:path>
              </a:pathLst>
            </a:custGeom>
            <a:solidFill>
              <a:srgbClr val="003F7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826971" cy="4461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243788" y="251554"/>
            <a:ext cx="3158914" cy="878702"/>
          </a:xfrm>
          <a:custGeom>
            <a:avLst/>
            <a:gdLst/>
            <a:ahLst/>
            <a:cxnLst/>
            <a:rect l="l" t="t" r="r" b="b"/>
            <a:pathLst>
              <a:path w="3158914" h="878702">
                <a:moveTo>
                  <a:pt x="0" y="0"/>
                </a:moveTo>
                <a:lnTo>
                  <a:pt x="3158914" y="0"/>
                </a:lnTo>
                <a:lnTo>
                  <a:pt x="3158914" y="878702"/>
                </a:lnTo>
                <a:lnTo>
                  <a:pt x="0" y="8787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669" b="-25274"/>
            </a:stretch>
          </a:blipFill>
        </p:spPr>
      </p:sp>
      <p:sp>
        <p:nvSpPr>
          <p:cNvPr id="14" name="Freeform 14"/>
          <p:cNvSpPr/>
          <p:nvPr/>
        </p:nvSpPr>
        <p:spPr>
          <a:xfrm rot="-4410114">
            <a:off x="15256575" y="-2607485"/>
            <a:ext cx="5787479" cy="4094641"/>
          </a:xfrm>
          <a:custGeom>
            <a:avLst/>
            <a:gdLst/>
            <a:ahLst/>
            <a:cxnLst/>
            <a:rect l="l" t="t" r="r" b="b"/>
            <a:pathLst>
              <a:path w="5787479" h="4094641">
                <a:moveTo>
                  <a:pt x="0" y="0"/>
                </a:moveTo>
                <a:lnTo>
                  <a:pt x="5787479" y="0"/>
                </a:lnTo>
                <a:lnTo>
                  <a:pt x="5787479" y="4094641"/>
                </a:lnTo>
                <a:lnTo>
                  <a:pt x="0" y="40946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77197">
            <a:off x="16099699" y="956592"/>
            <a:ext cx="1115093" cy="1090003"/>
          </a:xfrm>
          <a:custGeom>
            <a:avLst/>
            <a:gdLst/>
            <a:ahLst/>
            <a:cxnLst/>
            <a:rect l="l" t="t" r="r" b="b"/>
            <a:pathLst>
              <a:path w="1115093" h="1090003">
                <a:moveTo>
                  <a:pt x="0" y="0"/>
                </a:moveTo>
                <a:lnTo>
                  <a:pt x="1115093" y="0"/>
                </a:lnTo>
                <a:lnTo>
                  <a:pt x="1115093" y="1090003"/>
                </a:lnTo>
                <a:lnTo>
                  <a:pt x="0" y="10900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7056666">
            <a:off x="-2484593" y="5786215"/>
            <a:ext cx="4180868" cy="2957964"/>
          </a:xfrm>
          <a:custGeom>
            <a:avLst/>
            <a:gdLst/>
            <a:ahLst/>
            <a:cxnLst/>
            <a:rect l="l" t="t" r="r" b="b"/>
            <a:pathLst>
              <a:path w="4180868" h="2957964">
                <a:moveTo>
                  <a:pt x="0" y="0"/>
                </a:moveTo>
                <a:lnTo>
                  <a:pt x="4180868" y="0"/>
                </a:lnTo>
                <a:lnTo>
                  <a:pt x="4180868" y="2957964"/>
                </a:lnTo>
                <a:lnTo>
                  <a:pt x="0" y="29579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61778" y="-889064"/>
            <a:ext cx="11725182" cy="12065128"/>
            <a:chOff x="0" y="0"/>
            <a:chExt cx="1942353" cy="19986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42353" cy="1998668"/>
            </a:xfrm>
            <a:custGeom>
              <a:avLst/>
              <a:gdLst/>
              <a:ahLst/>
              <a:cxnLst/>
              <a:rect l="l" t="t" r="r" b="b"/>
              <a:pathLst>
                <a:path w="1942353" h="1998668">
                  <a:moveTo>
                    <a:pt x="971177" y="0"/>
                  </a:moveTo>
                  <a:cubicBezTo>
                    <a:pt x="434811" y="0"/>
                    <a:pt x="0" y="447417"/>
                    <a:pt x="0" y="999334"/>
                  </a:cubicBezTo>
                  <a:cubicBezTo>
                    <a:pt x="0" y="1551251"/>
                    <a:pt x="434811" y="1998668"/>
                    <a:pt x="971177" y="1998668"/>
                  </a:cubicBezTo>
                  <a:cubicBezTo>
                    <a:pt x="1507543" y="1998668"/>
                    <a:pt x="1942353" y="1551251"/>
                    <a:pt x="1942353" y="999334"/>
                  </a:cubicBezTo>
                  <a:cubicBezTo>
                    <a:pt x="1942353" y="447417"/>
                    <a:pt x="1507543" y="0"/>
                    <a:pt x="971177" y="0"/>
                  </a:cubicBezTo>
                  <a:close/>
                </a:path>
              </a:pathLst>
            </a:custGeom>
            <a:blipFill>
              <a:blip r:embed="rId2"/>
              <a:stretch>
                <a:fillRect l="-32767" r="25386" b="59332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1358024"/>
            <a:ext cx="7959523" cy="78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00"/>
              </a:lnSpc>
            </a:pPr>
            <a:r>
              <a:rPr lang="en-US" sz="5000" b="1" spc="150">
                <a:solidFill>
                  <a:srgbClr val="FF8404"/>
                </a:solidFill>
                <a:latin typeface="Poppins Bold"/>
                <a:ea typeface="Poppins Bold"/>
                <a:cs typeface="Poppins Bold"/>
                <a:sym typeface="Poppins Bold"/>
              </a:rPr>
              <a:t>INFORMACIÓN GENERAL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641424"/>
            <a:ext cx="7253557" cy="5573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39"/>
              </a:lnSpc>
            </a:pPr>
            <a:r>
              <a:rPr lang="en-US" sz="2017" spc="1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🔹 Tipo de movilidad: Estancia de Investigación</a:t>
            </a:r>
          </a:p>
          <a:p>
            <a:pPr marL="0" lvl="0" indent="0" algn="l">
              <a:lnSpc>
                <a:spcPts val="4439"/>
              </a:lnSpc>
            </a:pPr>
            <a:r>
              <a:rPr lang="en-US" sz="2017" spc="1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🔹 Universidad de origen: [Universidad de origen]</a:t>
            </a:r>
          </a:p>
          <a:p>
            <a:pPr marL="0" lvl="0" indent="0" algn="l">
              <a:lnSpc>
                <a:spcPts val="4439"/>
              </a:lnSpc>
            </a:pPr>
            <a:r>
              <a:rPr lang="en-US" sz="2017" spc="1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🔹 Universidad de destino: [Universidad de destino]</a:t>
            </a:r>
          </a:p>
          <a:p>
            <a:pPr marL="0" lvl="0" indent="0" algn="l">
              <a:lnSpc>
                <a:spcPts val="4439"/>
              </a:lnSpc>
            </a:pPr>
            <a:r>
              <a:rPr lang="en-US" sz="2017" spc="1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🔹 Investigador asesor: [Nombre del investigador]</a:t>
            </a:r>
          </a:p>
          <a:p>
            <a:pPr marL="0" lvl="0" indent="0" algn="l">
              <a:lnSpc>
                <a:spcPts val="4439"/>
              </a:lnSpc>
            </a:pPr>
            <a:r>
              <a:rPr lang="en-US" sz="2017" spc="1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🔹 Grupo o semillero: [Nombre del grupo/semillero]</a:t>
            </a:r>
          </a:p>
          <a:p>
            <a:pPr marL="0" lvl="0" indent="0" algn="l">
              <a:lnSpc>
                <a:spcPts val="4439"/>
              </a:lnSpc>
            </a:pPr>
            <a:r>
              <a:rPr lang="en-US" sz="2017" spc="1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🔹 Proyecto de investigación: [Nombre del proyecto ]</a:t>
            </a:r>
          </a:p>
          <a:p>
            <a:pPr marL="0" lvl="0" indent="0" algn="l">
              <a:lnSpc>
                <a:spcPts val="4439"/>
              </a:lnSpc>
            </a:pPr>
            <a:endParaRPr lang="en-US" sz="2017" spc="100">
              <a:solidFill>
                <a:srgbClr val="29292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Freeform 6"/>
          <p:cNvSpPr/>
          <p:nvPr/>
        </p:nvSpPr>
        <p:spPr>
          <a:xfrm rot="5311595">
            <a:off x="-2723493" y="9161974"/>
            <a:ext cx="5787479" cy="4094641"/>
          </a:xfrm>
          <a:custGeom>
            <a:avLst/>
            <a:gdLst/>
            <a:ahLst/>
            <a:cxnLst/>
            <a:rect l="l" t="t" r="r" b="b"/>
            <a:pathLst>
              <a:path w="5787479" h="4094641">
                <a:moveTo>
                  <a:pt x="0" y="0"/>
                </a:moveTo>
                <a:lnTo>
                  <a:pt x="5787479" y="0"/>
                </a:lnTo>
                <a:lnTo>
                  <a:pt x="5787479" y="4094641"/>
                </a:lnTo>
                <a:lnTo>
                  <a:pt x="0" y="40946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301092">
            <a:off x="785914" y="8713298"/>
            <a:ext cx="1115093" cy="1090003"/>
          </a:xfrm>
          <a:custGeom>
            <a:avLst/>
            <a:gdLst/>
            <a:ahLst/>
            <a:cxnLst/>
            <a:rect l="l" t="t" r="r" b="b"/>
            <a:pathLst>
              <a:path w="1115093" h="1090003">
                <a:moveTo>
                  <a:pt x="0" y="0"/>
                </a:moveTo>
                <a:lnTo>
                  <a:pt x="1115093" y="0"/>
                </a:lnTo>
                <a:lnTo>
                  <a:pt x="1115093" y="1090004"/>
                </a:lnTo>
                <a:lnTo>
                  <a:pt x="0" y="10900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52311" y="0"/>
            <a:ext cx="3385605" cy="4711338"/>
            <a:chOff x="0" y="0"/>
            <a:chExt cx="524519" cy="7299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4519" cy="729910"/>
            </a:xfrm>
            <a:custGeom>
              <a:avLst/>
              <a:gdLst/>
              <a:ahLst/>
              <a:cxnLst/>
              <a:rect l="l" t="t" r="r" b="b"/>
              <a:pathLst>
                <a:path w="524519" h="729910">
                  <a:moveTo>
                    <a:pt x="0" y="0"/>
                  </a:moveTo>
                  <a:lnTo>
                    <a:pt x="524519" y="0"/>
                  </a:lnTo>
                  <a:lnTo>
                    <a:pt x="524519" y="729910"/>
                  </a:lnTo>
                  <a:lnTo>
                    <a:pt x="0" y="729910"/>
                  </a:lnTo>
                  <a:close/>
                </a:path>
              </a:pathLst>
            </a:custGeom>
            <a:blipFill>
              <a:blip r:embed="rId2"/>
              <a:stretch>
                <a:fillRect l="-121340" r="-176301" b="-11356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4037915" y="3389901"/>
            <a:ext cx="4250085" cy="3399426"/>
            <a:chOff x="0" y="0"/>
            <a:chExt cx="658449" cy="5266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8449" cy="526660"/>
            </a:xfrm>
            <a:custGeom>
              <a:avLst/>
              <a:gdLst/>
              <a:ahLst/>
              <a:cxnLst/>
              <a:rect l="l" t="t" r="r" b="b"/>
              <a:pathLst>
                <a:path w="658449" h="526660">
                  <a:moveTo>
                    <a:pt x="0" y="0"/>
                  </a:moveTo>
                  <a:lnTo>
                    <a:pt x="658449" y="0"/>
                  </a:lnTo>
                  <a:lnTo>
                    <a:pt x="658449" y="526660"/>
                  </a:lnTo>
                  <a:lnTo>
                    <a:pt x="0" y="526660"/>
                  </a:lnTo>
                  <a:close/>
                </a:path>
              </a:pathLst>
            </a:custGeom>
            <a:blipFill>
              <a:blip r:embed="rId2"/>
              <a:stretch>
                <a:fillRect l="-96659" r="-120100" b="-54331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0652311" y="4669426"/>
            <a:ext cx="3404655" cy="3086100"/>
            <a:chOff x="0" y="0"/>
            <a:chExt cx="896699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6699" cy="812800"/>
            </a:xfrm>
            <a:custGeom>
              <a:avLst/>
              <a:gdLst/>
              <a:ahLst/>
              <a:cxnLst/>
              <a:rect l="l" t="t" r="r" b="b"/>
              <a:pathLst>
                <a:path w="896699" h="812800">
                  <a:moveTo>
                    <a:pt x="0" y="0"/>
                  </a:moveTo>
                  <a:lnTo>
                    <a:pt x="896699" y="0"/>
                  </a:lnTo>
                  <a:lnTo>
                    <a:pt x="89669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3F7A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14300"/>
              <a:ext cx="896699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4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037915" y="0"/>
            <a:ext cx="4250085" cy="3389901"/>
            <a:chOff x="0" y="0"/>
            <a:chExt cx="1019047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19047" cy="812800"/>
            </a:xfrm>
            <a:custGeom>
              <a:avLst/>
              <a:gdLst/>
              <a:ahLst/>
              <a:cxnLst/>
              <a:rect l="l" t="t" r="r" b="b"/>
              <a:pathLst>
                <a:path w="1019047" h="812800">
                  <a:moveTo>
                    <a:pt x="0" y="0"/>
                  </a:moveTo>
                  <a:lnTo>
                    <a:pt x="1019047" y="0"/>
                  </a:lnTo>
                  <a:lnTo>
                    <a:pt x="1019047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62455" r="-42216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028700" y="1000125"/>
            <a:ext cx="7928205" cy="152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00"/>
              </a:lnSpc>
            </a:pPr>
            <a:r>
              <a:rPr lang="en-US" sz="5000" b="1" spc="150">
                <a:solidFill>
                  <a:srgbClr val="FF8404"/>
                </a:solidFill>
                <a:latin typeface="Poppins Bold"/>
                <a:ea typeface="Poppins Bold"/>
                <a:cs typeface="Poppins Bold"/>
                <a:sym typeface="Poppins Bold"/>
              </a:rPr>
              <a:t>¿EN QUÉ CONSISTIÓ LA INVESTIGACIÓN?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149568" y="5387613"/>
            <a:ext cx="2410140" cy="1487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</a:pPr>
            <a:r>
              <a:rPr lang="en-US" sz="1200" spc="620">
                <a:solidFill>
                  <a:srgbClr val="E6EBED"/>
                </a:solidFill>
                <a:latin typeface="Poppins"/>
                <a:ea typeface="Poppins"/>
                <a:cs typeface="Poppins"/>
                <a:sym typeface="Poppins"/>
              </a:rPr>
              <a:t>CONTEXTO</a:t>
            </a:r>
          </a:p>
          <a:p>
            <a:pPr marL="0" lvl="0" indent="0" algn="ctr">
              <a:lnSpc>
                <a:spcPts val="3000"/>
              </a:lnSpc>
            </a:pPr>
            <a:r>
              <a:rPr lang="en-US" sz="1200" spc="620">
                <a:solidFill>
                  <a:srgbClr val="E6EBED"/>
                </a:solidFill>
                <a:latin typeface="Poppins"/>
                <a:ea typeface="Poppins"/>
                <a:cs typeface="Poppins"/>
                <a:sym typeface="Poppins"/>
              </a:rPr>
              <a:t>PROBLEMA</a:t>
            </a:r>
          </a:p>
          <a:p>
            <a:pPr marL="0" lvl="0" indent="0" algn="ctr">
              <a:lnSpc>
                <a:spcPts val="3000"/>
              </a:lnSpc>
            </a:pPr>
            <a:r>
              <a:rPr lang="en-US" sz="1200" spc="620">
                <a:solidFill>
                  <a:srgbClr val="E6EBED"/>
                </a:solidFill>
                <a:latin typeface="Poppins"/>
                <a:ea typeface="Poppins"/>
                <a:cs typeface="Poppins"/>
                <a:sym typeface="Poppins"/>
              </a:rPr>
              <a:t>OBJETIVO</a:t>
            </a:r>
          </a:p>
          <a:p>
            <a:pPr marL="0" lvl="0" indent="0" algn="ctr">
              <a:lnSpc>
                <a:spcPts val="3000"/>
              </a:lnSpc>
            </a:pPr>
            <a:r>
              <a:rPr lang="en-US" sz="1200" spc="620">
                <a:solidFill>
                  <a:srgbClr val="E6EBED"/>
                </a:solidFill>
                <a:latin typeface="Poppins"/>
                <a:ea typeface="Poppins"/>
                <a:cs typeface="Poppins"/>
                <a:sym typeface="Poppins"/>
              </a:rPr>
              <a:t>IMPORTANCIA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979736"/>
            <a:ext cx="8714328" cy="5574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48"/>
              </a:lnSpc>
            </a:pPr>
            <a:r>
              <a:rPr lang="en-US" sz="1703" spc="85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🔷 </a:t>
            </a:r>
            <a:r>
              <a:rPr lang="en-US" sz="1703" b="1" spc="85">
                <a:solidFill>
                  <a:srgbClr val="292929"/>
                </a:solidFill>
                <a:latin typeface="Poppins Bold"/>
                <a:ea typeface="Poppins Bold"/>
                <a:cs typeface="Poppins Bold"/>
                <a:sym typeface="Poppins Bold"/>
              </a:rPr>
              <a:t>CONTEXTO</a:t>
            </a:r>
          </a:p>
          <a:p>
            <a:pPr marL="0" lvl="0" indent="0" algn="l">
              <a:lnSpc>
                <a:spcPts val="3748"/>
              </a:lnSpc>
            </a:pPr>
            <a:r>
              <a:rPr lang="en-US" sz="1703" spc="85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Descripción del área temática, institución de acogida y entorno investigativo donde se desarrolló la estancia.</a:t>
            </a:r>
          </a:p>
          <a:p>
            <a:pPr marL="0" lvl="0" indent="0" algn="l">
              <a:lnSpc>
                <a:spcPts val="3748"/>
              </a:lnSpc>
            </a:pPr>
            <a:r>
              <a:rPr lang="en-US" sz="1703" spc="85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🔶 </a:t>
            </a:r>
            <a:r>
              <a:rPr lang="en-US" sz="1703" b="1" spc="85">
                <a:solidFill>
                  <a:srgbClr val="292929"/>
                </a:solidFill>
                <a:latin typeface="Poppins Bold"/>
                <a:ea typeface="Poppins Bold"/>
                <a:cs typeface="Poppins Bold"/>
                <a:sym typeface="Poppins Bold"/>
              </a:rPr>
              <a:t>PROBLEMA</a:t>
            </a:r>
          </a:p>
          <a:p>
            <a:pPr marL="0" lvl="0" indent="0" algn="l">
              <a:lnSpc>
                <a:spcPts val="3748"/>
              </a:lnSpc>
            </a:pPr>
            <a:r>
              <a:rPr lang="en-US" sz="1703" spc="85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Pregunta o problemática central que motivó la investigación y justificó la movilidad académica.</a:t>
            </a:r>
          </a:p>
          <a:p>
            <a:pPr marL="0" lvl="0" indent="0" algn="l">
              <a:lnSpc>
                <a:spcPts val="3748"/>
              </a:lnSpc>
            </a:pPr>
            <a:r>
              <a:rPr lang="en-US" sz="1703" spc="85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🔷 </a:t>
            </a:r>
            <a:r>
              <a:rPr lang="en-US" sz="1703" b="1" spc="85">
                <a:solidFill>
                  <a:srgbClr val="292929"/>
                </a:solidFill>
                <a:latin typeface="Poppins Bold"/>
                <a:ea typeface="Poppins Bold"/>
                <a:cs typeface="Poppins Bold"/>
                <a:sym typeface="Poppins Bold"/>
              </a:rPr>
              <a:t>OBJETIVO</a:t>
            </a:r>
          </a:p>
          <a:p>
            <a:pPr marL="0" lvl="0" indent="0" algn="l">
              <a:lnSpc>
                <a:spcPts val="3748"/>
              </a:lnSpc>
            </a:pPr>
            <a:r>
              <a:rPr lang="en-US" sz="1703" spc="85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Propósito principal del proyecto: qué se buscaba lograr, demostrar o analizar durante la estancia.</a:t>
            </a:r>
          </a:p>
          <a:p>
            <a:pPr marL="0" lvl="0" indent="0" algn="l">
              <a:lnSpc>
                <a:spcPts val="3748"/>
              </a:lnSpc>
            </a:pPr>
            <a:r>
              <a:rPr lang="en-US" sz="1703" spc="85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🔶 </a:t>
            </a:r>
            <a:r>
              <a:rPr lang="en-US" sz="1703" b="1" spc="85">
                <a:solidFill>
                  <a:srgbClr val="292929"/>
                </a:solidFill>
                <a:latin typeface="Poppins Bold"/>
                <a:ea typeface="Poppins Bold"/>
                <a:cs typeface="Poppins Bold"/>
                <a:sym typeface="Poppins Bold"/>
              </a:rPr>
              <a:t>IMPORTANCIA</a:t>
            </a:r>
          </a:p>
          <a:p>
            <a:pPr marL="0" lvl="0" indent="0" algn="l">
              <a:lnSpc>
                <a:spcPts val="3748"/>
              </a:lnSpc>
            </a:pPr>
            <a:r>
              <a:rPr lang="en-US" sz="1703" spc="85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Relevancia del tema para la disciplina, el programa académico y la comunidad científica.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4037915" y="6789327"/>
            <a:ext cx="4250085" cy="3497673"/>
            <a:chOff x="0" y="0"/>
            <a:chExt cx="1019047" cy="83864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19047" cy="838641"/>
            </a:xfrm>
            <a:custGeom>
              <a:avLst/>
              <a:gdLst/>
              <a:ahLst/>
              <a:cxnLst/>
              <a:rect l="l" t="t" r="r" b="b"/>
              <a:pathLst>
                <a:path w="1019047" h="838641">
                  <a:moveTo>
                    <a:pt x="0" y="0"/>
                  </a:moveTo>
                  <a:lnTo>
                    <a:pt x="1019047" y="0"/>
                  </a:lnTo>
                  <a:lnTo>
                    <a:pt x="1019047" y="838641"/>
                  </a:lnTo>
                  <a:lnTo>
                    <a:pt x="0" y="838641"/>
                  </a:lnTo>
                  <a:close/>
                </a:path>
              </a:pathLst>
            </a:custGeom>
            <a:blipFill>
              <a:blip r:embed="rId2"/>
              <a:stretch>
                <a:fillRect l="-62455" r="-42216" b="3081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10652311" y="7755526"/>
            <a:ext cx="3404655" cy="2531474"/>
            <a:chOff x="0" y="0"/>
            <a:chExt cx="1020188" cy="75854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20188" cy="758544"/>
            </a:xfrm>
            <a:custGeom>
              <a:avLst/>
              <a:gdLst/>
              <a:ahLst/>
              <a:cxnLst/>
              <a:rect l="l" t="t" r="r" b="b"/>
              <a:pathLst>
                <a:path w="1020188" h="758544">
                  <a:moveTo>
                    <a:pt x="0" y="0"/>
                  </a:moveTo>
                  <a:lnTo>
                    <a:pt x="1020188" y="0"/>
                  </a:lnTo>
                  <a:lnTo>
                    <a:pt x="1020188" y="758544"/>
                  </a:lnTo>
                  <a:lnTo>
                    <a:pt x="0" y="758544"/>
                  </a:lnTo>
                  <a:close/>
                </a:path>
              </a:pathLst>
            </a:custGeom>
            <a:blipFill>
              <a:blip r:embed="rId2"/>
              <a:stretch>
                <a:fillRect l="-62385" r="-42057" b="-7152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75928" y="1070916"/>
            <a:ext cx="12936145" cy="593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46"/>
              </a:lnSpc>
            </a:pPr>
            <a:r>
              <a:rPr lang="en-US" sz="3497" b="1" spc="318">
                <a:solidFill>
                  <a:srgbClr val="FF8404"/>
                </a:solidFill>
                <a:latin typeface="Poppins Bold"/>
                <a:ea typeface="Poppins Bold"/>
                <a:cs typeface="Poppins Bold"/>
                <a:sym typeface="Poppins Bold"/>
              </a:rPr>
              <a:t>¿QUÉ ACTIVIDADES DESARROLLÉ?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552103" y="2452435"/>
            <a:ext cx="1305954" cy="130595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40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4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306119" y="2568999"/>
            <a:ext cx="1305954" cy="130595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40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4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13519" y="3105412"/>
            <a:ext cx="1305954" cy="130595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40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4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723148" y="2615389"/>
            <a:ext cx="1643929" cy="2047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589"/>
              </a:lnSpc>
            </a:pPr>
            <a:r>
              <a:rPr lang="en-US" sz="11991" spc="1091">
                <a:solidFill>
                  <a:srgbClr val="003F7A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136483" y="2615389"/>
            <a:ext cx="2015035" cy="2047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589"/>
              </a:lnSpc>
            </a:pPr>
            <a:r>
              <a:rPr lang="en-US" sz="11991" spc="1091">
                <a:solidFill>
                  <a:srgbClr val="003F7A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12087" y="2615389"/>
            <a:ext cx="1661601" cy="2047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589"/>
              </a:lnSpc>
            </a:pPr>
            <a:r>
              <a:rPr lang="en-US" sz="11991" spc="1091">
                <a:solidFill>
                  <a:srgbClr val="003F7A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44816" y="5778029"/>
            <a:ext cx="4000593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40"/>
              </a:lnSpc>
            </a:pPr>
            <a:r>
              <a:rPr lang="en-US" sz="1200" spc="6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Revisión bibliográfica, diseño experimental, recolección y análisis de datos, participación en reuniones de investigación y elaboración de informes de avance.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113222" y="5778029"/>
            <a:ext cx="4000593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40"/>
              </a:lnSpc>
            </a:pPr>
            <a:r>
              <a:rPr lang="en-US" sz="1200" spc="6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Apoyo en laboratorio, aplicación de metodologías cuantitativas y cualitativas, seguimiento de protocolos científicos y trabajo colaborativo con el equipo investigador.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742591" y="5778029"/>
            <a:ext cx="4000593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40"/>
              </a:lnSpc>
            </a:pPr>
            <a:r>
              <a:rPr lang="en-US" sz="1200" spc="6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Software especializado, bases de datos académicas, instrumentos de laboratorio, plataformas de gestión de proyectos y recursos bibliográficos institucionales.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44816" y="5082364"/>
            <a:ext cx="4000593" cy="58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8"/>
              </a:lnSpc>
            </a:pPr>
            <a:r>
              <a:rPr lang="en-US" sz="1367" b="1" spc="707">
                <a:solidFill>
                  <a:srgbClr val="003F7A"/>
                </a:solidFill>
                <a:latin typeface="Poppins Bold"/>
                <a:ea typeface="Poppins Bold"/>
                <a:cs typeface="Poppins Bold"/>
                <a:sym typeface="Poppins Bold"/>
              </a:rPr>
              <a:t>ACTIVIDADES PRINCIPALES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113222" y="5082364"/>
            <a:ext cx="4000593" cy="58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8"/>
              </a:lnSpc>
            </a:pPr>
            <a:r>
              <a:rPr lang="en-US" sz="1367" b="1" spc="707">
                <a:solidFill>
                  <a:srgbClr val="003F7A"/>
                </a:solidFill>
                <a:latin typeface="Poppins Bold"/>
                <a:ea typeface="Poppins Bold"/>
                <a:cs typeface="Poppins Bold"/>
                <a:sym typeface="Poppins Bold"/>
              </a:rPr>
              <a:t>RESPONSABILIDADES Y METODOLOGÍAS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742591" y="5082364"/>
            <a:ext cx="4000593" cy="58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8"/>
              </a:lnSpc>
            </a:pPr>
            <a:r>
              <a:rPr lang="en-US" sz="1367" b="1" spc="707">
                <a:solidFill>
                  <a:srgbClr val="003F7A"/>
                </a:solidFill>
                <a:latin typeface="Poppins Bold"/>
                <a:ea typeface="Poppins Bold"/>
                <a:cs typeface="Poppins Bold"/>
                <a:sym typeface="Poppins Bold"/>
              </a:rPr>
              <a:t>HERRAMIENTAS UTILIZADAS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13418" y="8438175"/>
            <a:ext cx="3639009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40"/>
              </a:lnSpc>
            </a:pPr>
            <a:r>
              <a:rPr lang="en-US" sz="1200" b="1" spc="60">
                <a:solidFill>
                  <a:srgbClr val="FF8404"/>
                </a:solidFill>
                <a:latin typeface="Poppins Bold"/>
                <a:ea typeface="Poppins Bold"/>
                <a:cs typeface="Poppins Bold"/>
                <a:sym typeface="Poppins Bold"/>
              </a:rPr>
              <a:t>Fase inicial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24496" y="8438175"/>
            <a:ext cx="3639009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40"/>
              </a:lnSpc>
            </a:pPr>
            <a:r>
              <a:rPr lang="en-US" sz="1200" b="1" spc="60">
                <a:solidFill>
                  <a:srgbClr val="FF8404"/>
                </a:solidFill>
                <a:latin typeface="Poppins Bold"/>
                <a:ea typeface="Poppins Bold"/>
                <a:cs typeface="Poppins Bold"/>
                <a:sym typeface="Poppins Bold"/>
              </a:rPr>
              <a:t>Fase de desarrollo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923383" y="8438175"/>
            <a:ext cx="3639009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40"/>
              </a:lnSpc>
            </a:pPr>
            <a:r>
              <a:rPr lang="en-US" sz="1200" b="1" spc="60">
                <a:solidFill>
                  <a:srgbClr val="FF8404"/>
                </a:solidFill>
                <a:latin typeface="Poppins Bold"/>
                <a:ea typeface="Poppins Bold"/>
                <a:cs typeface="Poppins Bold"/>
                <a:sym typeface="Poppins Bold"/>
              </a:rPr>
              <a:t>Fase de cierre</a:t>
            </a:r>
          </a:p>
        </p:txBody>
      </p:sp>
      <p:sp>
        <p:nvSpPr>
          <p:cNvPr id="24" name="Freeform 24"/>
          <p:cNvSpPr/>
          <p:nvPr/>
        </p:nvSpPr>
        <p:spPr>
          <a:xfrm rot="-187311">
            <a:off x="16655992" y="7543936"/>
            <a:ext cx="5787479" cy="4094641"/>
          </a:xfrm>
          <a:custGeom>
            <a:avLst/>
            <a:gdLst/>
            <a:ahLst/>
            <a:cxnLst/>
            <a:rect l="l" t="t" r="r" b="b"/>
            <a:pathLst>
              <a:path w="5787479" h="4094641">
                <a:moveTo>
                  <a:pt x="0" y="0"/>
                </a:moveTo>
                <a:lnTo>
                  <a:pt x="5787479" y="0"/>
                </a:lnTo>
                <a:lnTo>
                  <a:pt x="5787479" y="4094641"/>
                </a:lnTo>
                <a:lnTo>
                  <a:pt x="0" y="4094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10800000">
            <a:off x="16548789" y="8332169"/>
            <a:ext cx="1115093" cy="1090003"/>
          </a:xfrm>
          <a:custGeom>
            <a:avLst/>
            <a:gdLst/>
            <a:ahLst/>
            <a:cxnLst/>
            <a:rect l="l" t="t" r="r" b="b"/>
            <a:pathLst>
              <a:path w="1115093" h="1090003">
                <a:moveTo>
                  <a:pt x="0" y="0"/>
                </a:moveTo>
                <a:lnTo>
                  <a:pt x="1115093" y="0"/>
                </a:lnTo>
                <a:lnTo>
                  <a:pt x="1115093" y="1090004"/>
                </a:lnTo>
                <a:lnTo>
                  <a:pt x="0" y="10900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10612688">
            <a:off x="-3769443" y="-1018621"/>
            <a:ext cx="5787479" cy="4094641"/>
          </a:xfrm>
          <a:custGeom>
            <a:avLst/>
            <a:gdLst/>
            <a:ahLst/>
            <a:cxnLst/>
            <a:rect l="l" t="t" r="r" b="b"/>
            <a:pathLst>
              <a:path w="5787479" h="4094641">
                <a:moveTo>
                  <a:pt x="0" y="0"/>
                </a:moveTo>
                <a:lnTo>
                  <a:pt x="5787479" y="0"/>
                </a:lnTo>
                <a:lnTo>
                  <a:pt x="5787479" y="4094642"/>
                </a:lnTo>
                <a:lnTo>
                  <a:pt x="0" y="40946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010146" y="1197784"/>
            <a:ext cx="1115093" cy="1090003"/>
          </a:xfrm>
          <a:custGeom>
            <a:avLst/>
            <a:gdLst/>
            <a:ahLst/>
            <a:cxnLst/>
            <a:rect l="l" t="t" r="r" b="b"/>
            <a:pathLst>
              <a:path w="1115093" h="1090003">
                <a:moveTo>
                  <a:pt x="0" y="0"/>
                </a:moveTo>
                <a:lnTo>
                  <a:pt x="1115093" y="0"/>
                </a:lnTo>
                <a:lnTo>
                  <a:pt x="1115093" y="1090003"/>
                </a:lnTo>
                <a:lnTo>
                  <a:pt x="0" y="10900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47104" y="1773513"/>
            <a:ext cx="6566474" cy="1472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4"/>
              </a:lnSpc>
            </a:pPr>
            <a:r>
              <a:rPr lang="en-US" sz="4831" b="1" spc="144">
                <a:solidFill>
                  <a:srgbClr val="003F7A"/>
                </a:solidFill>
                <a:latin typeface="Poppins Bold"/>
                <a:ea typeface="Poppins Bold"/>
                <a:cs typeface="Poppins Bold"/>
                <a:sym typeface="Poppins Bold"/>
              </a:rPr>
              <a:t>PLANTEAMIENTO</a:t>
            </a:r>
          </a:p>
          <a:p>
            <a:pPr marL="0" lvl="0" indent="0" algn="ctr">
              <a:lnSpc>
                <a:spcPts val="5604"/>
              </a:lnSpc>
            </a:pPr>
            <a:r>
              <a:rPr lang="en-US" sz="4831" b="1" spc="144">
                <a:solidFill>
                  <a:srgbClr val="003F7A"/>
                </a:solidFill>
                <a:latin typeface="Poppins Bold"/>
                <a:ea typeface="Poppins Bold"/>
                <a:cs typeface="Poppins Bold"/>
                <a:sym typeface="Poppins Bold"/>
              </a:rPr>
              <a:t>DEL PROBLEMA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32328" y="5668869"/>
            <a:ext cx="5196026" cy="1472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4"/>
              </a:lnSpc>
            </a:pPr>
            <a:r>
              <a:rPr lang="en-US" sz="4831" b="1" spc="144">
                <a:solidFill>
                  <a:srgbClr val="003F7A"/>
                </a:solidFill>
                <a:latin typeface="Poppins Bold"/>
                <a:ea typeface="Poppins Bold"/>
                <a:cs typeface="Poppins Bold"/>
                <a:sym typeface="Poppins Bold"/>
              </a:rPr>
              <a:t>RESULTADOS</a:t>
            </a:r>
          </a:p>
          <a:p>
            <a:pPr marL="0" lvl="0" indent="0" algn="ctr">
              <a:lnSpc>
                <a:spcPts val="5604"/>
              </a:lnSpc>
            </a:pPr>
            <a:r>
              <a:rPr lang="en-US" sz="4831" b="1" spc="144">
                <a:solidFill>
                  <a:srgbClr val="003F7A"/>
                </a:solidFill>
                <a:latin typeface="Poppins Bold"/>
                <a:ea typeface="Poppins Bold"/>
                <a:cs typeface="Poppins Bold"/>
                <a:sym typeface="Poppins Bold"/>
              </a:rPr>
              <a:t>PRINCIPALES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04844" y="2125938"/>
            <a:ext cx="5196026" cy="767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4"/>
              </a:lnSpc>
            </a:pPr>
            <a:r>
              <a:rPr lang="en-US" sz="4831" b="1" spc="144">
                <a:solidFill>
                  <a:srgbClr val="003F7A"/>
                </a:solidFill>
                <a:latin typeface="Poppins Bold"/>
                <a:ea typeface="Poppins Bold"/>
                <a:cs typeface="Poppins Bold"/>
                <a:sym typeface="Poppins Bold"/>
              </a:rPr>
              <a:t>METODOLOGÍA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04844" y="5668869"/>
            <a:ext cx="5196026" cy="1472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4"/>
              </a:lnSpc>
            </a:pPr>
            <a:r>
              <a:rPr lang="en-US" sz="4831" b="1" spc="144">
                <a:solidFill>
                  <a:srgbClr val="003F7A"/>
                </a:solidFill>
                <a:latin typeface="Poppins Bold"/>
                <a:ea typeface="Poppins Bold"/>
                <a:cs typeface="Poppins Bold"/>
                <a:sym typeface="Poppins Bold"/>
              </a:rPr>
              <a:t>CONCLUSIONES</a:t>
            </a:r>
          </a:p>
          <a:p>
            <a:pPr marL="0" lvl="0" indent="0" algn="ctr">
              <a:lnSpc>
                <a:spcPts val="5604"/>
              </a:lnSpc>
            </a:pPr>
            <a:r>
              <a:rPr lang="en-US" sz="4831" b="1" spc="144">
                <a:solidFill>
                  <a:srgbClr val="003F7A"/>
                </a:solidFill>
                <a:latin typeface="Poppins Bold"/>
                <a:ea typeface="Poppins Bold"/>
                <a:cs typeface="Poppins Bold"/>
                <a:sym typeface="Poppins Bold"/>
              </a:rPr>
              <a:t>GENERALES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43087" y="3841898"/>
            <a:ext cx="6174509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40"/>
              </a:lnSpc>
              <a:spcBef>
                <a:spcPct val="0"/>
              </a:spcBef>
            </a:pPr>
            <a:r>
              <a:rPr lang="en-US" sz="1200" u="none" strike="noStrike" spc="6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Descripción del contexto y la problemática abordada durante la estancia de investigación en el programa Delfín.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43087" y="7725322"/>
            <a:ext cx="6174509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40"/>
              </a:lnSpc>
              <a:spcBef>
                <a:spcPct val="0"/>
              </a:spcBef>
            </a:pPr>
            <a:r>
              <a:rPr lang="en-US" sz="1200" u="none" strike="noStrike" spc="6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Hallazgos clave, datos obtenidos y aportes generados al área de conocimiento investigada.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70405" y="3841898"/>
            <a:ext cx="6174509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40"/>
              </a:lnSpc>
              <a:spcBef>
                <a:spcPct val="0"/>
              </a:spcBef>
            </a:pPr>
            <a:r>
              <a:rPr lang="en-US" sz="1200" u="none" strike="noStrike" spc="6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Enfoque, técnicas y herramientas aplicadas para el desarrollo de la investigación durante la estancia.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70405" y="7725322"/>
            <a:ext cx="6174509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40"/>
              </a:lnSpc>
              <a:spcBef>
                <a:spcPct val="0"/>
              </a:spcBef>
            </a:pPr>
            <a:r>
              <a:rPr lang="en-US" sz="1200" u="none" strike="noStrike" spc="6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Reflexiones finales, aprendizajes y perspectivas derivadas del proceso investigativo realizado.</a:t>
            </a:r>
          </a:p>
        </p:txBody>
      </p:sp>
      <p:sp>
        <p:nvSpPr>
          <p:cNvPr id="10" name="AutoShape 10"/>
          <p:cNvSpPr/>
          <p:nvPr/>
        </p:nvSpPr>
        <p:spPr>
          <a:xfrm rot="-5400000">
            <a:off x="5533604" y="5138738"/>
            <a:ext cx="7220791" cy="0"/>
          </a:xfrm>
          <a:prstGeom prst="line">
            <a:avLst/>
          </a:prstGeom>
          <a:ln w="9525" cap="rnd">
            <a:solidFill>
              <a:srgbClr val="F8841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-10800000">
            <a:off x="2062495" y="5138737"/>
            <a:ext cx="14163010" cy="0"/>
          </a:xfrm>
          <a:prstGeom prst="line">
            <a:avLst/>
          </a:prstGeom>
          <a:ln w="9525" cap="rnd">
            <a:solidFill>
              <a:srgbClr val="F8841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8702836" y="4711861"/>
            <a:ext cx="872803" cy="872803"/>
          </a:xfrm>
          <a:custGeom>
            <a:avLst/>
            <a:gdLst/>
            <a:ahLst/>
            <a:cxnLst/>
            <a:rect l="l" t="t" r="r" b="b"/>
            <a:pathLst>
              <a:path w="872803" h="872803">
                <a:moveTo>
                  <a:pt x="0" y="0"/>
                </a:moveTo>
                <a:lnTo>
                  <a:pt x="872803" y="0"/>
                </a:lnTo>
                <a:lnTo>
                  <a:pt x="872803" y="872803"/>
                </a:lnTo>
                <a:lnTo>
                  <a:pt x="0" y="872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7056666">
            <a:off x="-2413013" y="3843335"/>
            <a:ext cx="4180868" cy="2957964"/>
          </a:xfrm>
          <a:custGeom>
            <a:avLst/>
            <a:gdLst/>
            <a:ahLst/>
            <a:cxnLst/>
            <a:rect l="l" t="t" r="r" b="b"/>
            <a:pathLst>
              <a:path w="4180868" h="2957964">
                <a:moveTo>
                  <a:pt x="0" y="0"/>
                </a:moveTo>
                <a:lnTo>
                  <a:pt x="4180868" y="0"/>
                </a:lnTo>
                <a:lnTo>
                  <a:pt x="4180868" y="2957964"/>
                </a:lnTo>
                <a:lnTo>
                  <a:pt x="0" y="2957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4410114">
            <a:off x="15769257" y="-2709742"/>
            <a:ext cx="5787479" cy="4094641"/>
          </a:xfrm>
          <a:custGeom>
            <a:avLst/>
            <a:gdLst/>
            <a:ahLst/>
            <a:cxnLst/>
            <a:rect l="l" t="t" r="r" b="b"/>
            <a:pathLst>
              <a:path w="5787479" h="4094641">
                <a:moveTo>
                  <a:pt x="0" y="0"/>
                </a:moveTo>
                <a:lnTo>
                  <a:pt x="5787479" y="0"/>
                </a:lnTo>
                <a:lnTo>
                  <a:pt x="5787479" y="4094641"/>
                </a:lnTo>
                <a:lnTo>
                  <a:pt x="0" y="40946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77197">
            <a:off x="16612381" y="854335"/>
            <a:ext cx="1115093" cy="1090003"/>
          </a:xfrm>
          <a:custGeom>
            <a:avLst/>
            <a:gdLst/>
            <a:ahLst/>
            <a:cxnLst/>
            <a:rect l="l" t="t" r="r" b="b"/>
            <a:pathLst>
              <a:path w="1115093" h="1090003">
                <a:moveTo>
                  <a:pt x="0" y="0"/>
                </a:moveTo>
                <a:lnTo>
                  <a:pt x="1115093" y="0"/>
                </a:lnTo>
                <a:lnTo>
                  <a:pt x="1115093" y="1090003"/>
                </a:lnTo>
                <a:lnTo>
                  <a:pt x="0" y="10900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063564" y="2777107"/>
            <a:ext cx="2963097" cy="3256150"/>
            <a:chOff x="0" y="0"/>
            <a:chExt cx="57785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78500" cy="6350000"/>
            </a:xfrm>
            <a:custGeom>
              <a:avLst/>
              <a:gdLst/>
              <a:ahLst/>
              <a:cxnLst/>
              <a:rect l="l" t="t" r="r" b="b"/>
              <a:pathLst>
                <a:path w="5778500" h="6350000">
                  <a:moveTo>
                    <a:pt x="2889250" y="0"/>
                  </a:moveTo>
                  <a:cubicBezTo>
                    <a:pt x="1258570" y="0"/>
                    <a:pt x="0" y="1144270"/>
                    <a:pt x="0" y="2917190"/>
                  </a:cubicBezTo>
                  <a:cubicBezTo>
                    <a:pt x="0" y="4175760"/>
                    <a:pt x="0" y="6350000"/>
                    <a:pt x="0" y="6350000"/>
                  </a:cubicBezTo>
                  <a:lnTo>
                    <a:pt x="2889250" y="6350000"/>
                  </a:lnTo>
                  <a:lnTo>
                    <a:pt x="5778500" y="6350000"/>
                  </a:lnTo>
                  <a:cubicBezTo>
                    <a:pt x="5778500" y="6350000"/>
                    <a:pt x="5778500" y="4175760"/>
                    <a:pt x="5778500" y="2917190"/>
                  </a:cubicBezTo>
                  <a:cubicBezTo>
                    <a:pt x="5778500" y="1144270"/>
                    <a:pt x="4519930" y="0"/>
                    <a:pt x="2889250" y="0"/>
                  </a:cubicBezTo>
                  <a:close/>
                </a:path>
              </a:pathLst>
            </a:custGeom>
            <a:blipFill>
              <a:blip r:embed="rId2"/>
              <a:stretch>
                <a:fillRect l="-90992" r="-90992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631971" y="2777107"/>
            <a:ext cx="2963097" cy="3256150"/>
            <a:chOff x="0" y="0"/>
            <a:chExt cx="57785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78500" cy="6350000"/>
            </a:xfrm>
            <a:custGeom>
              <a:avLst/>
              <a:gdLst/>
              <a:ahLst/>
              <a:cxnLst/>
              <a:rect l="l" t="t" r="r" b="b"/>
              <a:pathLst>
                <a:path w="5778500" h="6350000">
                  <a:moveTo>
                    <a:pt x="2889250" y="0"/>
                  </a:moveTo>
                  <a:cubicBezTo>
                    <a:pt x="1258570" y="0"/>
                    <a:pt x="0" y="1144270"/>
                    <a:pt x="0" y="2917190"/>
                  </a:cubicBezTo>
                  <a:cubicBezTo>
                    <a:pt x="0" y="4175760"/>
                    <a:pt x="0" y="6350000"/>
                    <a:pt x="0" y="6350000"/>
                  </a:cubicBezTo>
                  <a:lnTo>
                    <a:pt x="2889250" y="6350000"/>
                  </a:lnTo>
                  <a:lnTo>
                    <a:pt x="5778500" y="6350000"/>
                  </a:lnTo>
                  <a:cubicBezTo>
                    <a:pt x="5778500" y="6350000"/>
                    <a:pt x="5778500" y="4175760"/>
                    <a:pt x="5778500" y="2917190"/>
                  </a:cubicBezTo>
                  <a:cubicBezTo>
                    <a:pt x="5778500" y="1144270"/>
                    <a:pt x="4519930" y="0"/>
                    <a:pt x="2889250" y="0"/>
                  </a:cubicBezTo>
                  <a:close/>
                </a:path>
              </a:pathLst>
            </a:custGeom>
            <a:blipFill>
              <a:blip r:embed="rId2"/>
              <a:stretch>
                <a:fillRect l="-90992" r="-90992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261339" y="2777107"/>
            <a:ext cx="2963097" cy="3256150"/>
            <a:chOff x="0" y="0"/>
            <a:chExt cx="57785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778500" cy="6350000"/>
            </a:xfrm>
            <a:custGeom>
              <a:avLst/>
              <a:gdLst/>
              <a:ahLst/>
              <a:cxnLst/>
              <a:rect l="l" t="t" r="r" b="b"/>
              <a:pathLst>
                <a:path w="5778500" h="6350000">
                  <a:moveTo>
                    <a:pt x="2889250" y="0"/>
                  </a:moveTo>
                  <a:cubicBezTo>
                    <a:pt x="1258570" y="0"/>
                    <a:pt x="0" y="1144270"/>
                    <a:pt x="0" y="2917190"/>
                  </a:cubicBezTo>
                  <a:cubicBezTo>
                    <a:pt x="0" y="4175760"/>
                    <a:pt x="0" y="6350000"/>
                    <a:pt x="0" y="6350000"/>
                  </a:cubicBezTo>
                  <a:lnTo>
                    <a:pt x="2889250" y="6350000"/>
                  </a:lnTo>
                  <a:lnTo>
                    <a:pt x="5778500" y="6350000"/>
                  </a:lnTo>
                  <a:cubicBezTo>
                    <a:pt x="5778500" y="6350000"/>
                    <a:pt x="5778500" y="4175760"/>
                    <a:pt x="5778500" y="2917190"/>
                  </a:cubicBezTo>
                  <a:cubicBezTo>
                    <a:pt x="5778500" y="1144270"/>
                    <a:pt x="4519930" y="0"/>
                    <a:pt x="2889250" y="0"/>
                  </a:cubicBezTo>
                  <a:close/>
                </a:path>
              </a:pathLst>
            </a:custGeom>
            <a:blipFill>
              <a:blip r:embed="rId2"/>
              <a:stretch>
                <a:fillRect l="-90992" r="-90992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544816" y="3099228"/>
            <a:ext cx="1305954" cy="130595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40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4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113222" y="3099228"/>
            <a:ext cx="1305954" cy="130595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40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4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742591" y="3099228"/>
            <a:ext cx="1305954" cy="130595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40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4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739492" y="942975"/>
            <a:ext cx="14748053" cy="823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66"/>
              </a:lnSpc>
            </a:pPr>
            <a:r>
              <a:rPr lang="en-US" sz="4897" b="1" spc="445">
                <a:solidFill>
                  <a:srgbClr val="003F7A"/>
                </a:solidFill>
                <a:latin typeface="Poppins Bold"/>
                <a:ea typeface="Poppins Bold"/>
                <a:cs typeface="Poppins Bold"/>
                <a:sym typeface="Poppins Bold"/>
              </a:rPr>
              <a:t>LO QUE APRENDÍ DURANTE LA ESTANCIA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44816" y="7244780"/>
            <a:ext cx="4000593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40"/>
              </a:lnSpc>
            </a:pPr>
            <a:r>
              <a:rPr lang="en-US" sz="1200" spc="6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Fortalecimiento en diseño metodológico, análisis de datos, revisión sistemática de literatura y escritura científica aplicada al contexto de la investigación.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143703" y="7244780"/>
            <a:ext cx="4000593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40"/>
              </a:lnSpc>
            </a:pPr>
            <a:r>
              <a:rPr lang="en-US" sz="1200" spc="6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Dominio de herramientas especializadas, software de análisis y metodologías propias del área disciplinar trabajada durante la estancia.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742591" y="7244780"/>
            <a:ext cx="4000593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40"/>
              </a:lnSpc>
            </a:pPr>
            <a:r>
              <a:rPr lang="en-US" sz="1200" spc="6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Trabajo en equipo interdisciplinario, comunicación académica en entornos internacionales y adopción de buenas prácticas científicas e institucionales.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71371" y="3212340"/>
            <a:ext cx="1052844" cy="927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62"/>
              </a:lnSpc>
            </a:pPr>
            <a:r>
              <a:rPr lang="en-US" sz="5115">
                <a:solidFill>
                  <a:srgbClr val="003F7A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270258" y="3212340"/>
            <a:ext cx="1052844" cy="927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62"/>
              </a:lnSpc>
            </a:pPr>
            <a:r>
              <a:rPr lang="en-US" sz="5115">
                <a:solidFill>
                  <a:srgbClr val="003F7A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838664" y="3212340"/>
            <a:ext cx="1052844" cy="927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62"/>
              </a:lnSpc>
            </a:pPr>
            <a:r>
              <a:rPr lang="en-US" sz="5115">
                <a:solidFill>
                  <a:srgbClr val="003F7A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44816" y="6549115"/>
            <a:ext cx="4000593" cy="58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8"/>
              </a:lnSpc>
            </a:pPr>
            <a:r>
              <a:rPr lang="en-US" sz="1367" b="1" spc="707">
                <a:solidFill>
                  <a:srgbClr val="003F7A"/>
                </a:solidFill>
                <a:latin typeface="Poppins Bold"/>
                <a:ea typeface="Poppins Bold"/>
                <a:cs typeface="Poppins Bold"/>
                <a:sym typeface="Poppins Bold"/>
              </a:rPr>
              <a:t>COMPETENCIAS INVESTIGATIVAS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113222" y="6549115"/>
            <a:ext cx="4000593" cy="58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8"/>
              </a:lnSpc>
            </a:pPr>
            <a:r>
              <a:rPr lang="en-US" sz="1367" b="1" spc="707">
                <a:solidFill>
                  <a:srgbClr val="003F7A"/>
                </a:solidFill>
                <a:latin typeface="Poppins Bold"/>
                <a:ea typeface="Poppins Bold"/>
                <a:cs typeface="Poppins Bold"/>
                <a:sym typeface="Poppins Bold"/>
              </a:rPr>
              <a:t>CONOCIMIENTOS TÉCNICOS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742591" y="6549115"/>
            <a:ext cx="4000593" cy="58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8"/>
              </a:lnSpc>
            </a:pPr>
            <a:r>
              <a:rPr lang="en-US" sz="1367" b="1" spc="707">
                <a:solidFill>
                  <a:srgbClr val="003F7A"/>
                </a:solidFill>
                <a:latin typeface="Poppins Bold"/>
                <a:ea typeface="Poppins Bold"/>
                <a:cs typeface="Poppins Bold"/>
                <a:sym typeface="Poppins Bold"/>
              </a:rPr>
              <a:t>HABILIDADES DESARROLLADAS</a:t>
            </a:r>
          </a:p>
        </p:txBody>
      </p:sp>
      <p:sp>
        <p:nvSpPr>
          <p:cNvPr id="27" name="Freeform 27"/>
          <p:cNvSpPr/>
          <p:nvPr/>
        </p:nvSpPr>
        <p:spPr>
          <a:xfrm rot="-4410114">
            <a:off x="15921657" y="-2557342"/>
            <a:ext cx="5787479" cy="4094641"/>
          </a:xfrm>
          <a:custGeom>
            <a:avLst/>
            <a:gdLst/>
            <a:ahLst/>
            <a:cxnLst/>
            <a:rect l="l" t="t" r="r" b="b"/>
            <a:pathLst>
              <a:path w="5787479" h="4094641">
                <a:moveTo>
                  <a:pt x="0" y="0"/>
                </a:moveTo>
                <a:lnTo>
                  <a:pt x="5787479" y="0"/>
                </a:lnTo>
                <a:lnTo>
                  <a:pt x="5787479" y="4094641"/>
                </a:lnTo>
                <a:lnTo>
                  <a:pt x="0" y="40946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4402548">
            <a:off x="-2090434" y="7558749"/>
            <a:ext cx="4180868" cy="2957964"/>
          </a:xfrm>
          <a:custGeom>
            <a:avLst/>
            <a:gdLst/>
            <a:ahLst/>
            <a:cxnLst/>
            <a:rect l="l" t="t" r="r" b="b"/>
            <a:pathLst>
              <a:path w="4180868" h="2957964">
                <a:moveTo>
                  <a:pt x="0" y="0"/>
                </a:moveTo>
                <a:lnTo>
                  <a:pt x="4180868" y="0"/>
                </a:lnTo>
                <a:lnTo>
                  <a:pt x="4180868" y="2957964"/>
                </a:lnTo>
                <a:lnTo>
                  <a:pt x="0" y="2957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5092979" y="7884824"/>
            <a:ext cx="2492146" cy="0"/>
          </a:xfrm>
          <a:prstGeom prst="line">
            <a:avLst/>
          </a:prstGeom>
          <a:ln w="9525" cap="rnd">
            <a:solidFill>
              <a:srgbClr val="F8841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-5400000">
            <a:off x="10703269" y="7884824"/>
            <a:ext cx="2492146" cy="0"/>
          </a:xfrm>
          <a:prstGeom prst="line">
            <a:avLst/>
          </a:prstGeom>
          <a:ln w="9525" cap="rnd">
            <a:solidFill>
              <a:srgbClr val="F8841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0"/>
            <a:ext cx="18897600" cy="3980978"/>
            <a:chOff x="0" y="0"/>
            <a:chExt cx="2833290" cy="6167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33290" cy="616758"/>
            </a:xfrm>
            <a:custGeom>
              <a:avLst/>
              <a:gdLst/>
              <a:ahLst/>
              <a:cxnLst/>
              <a:rect l="l" t="t" r="r" b="b"/>
              <a:pathLst>
                <a:path w="2833290" h="616758">
                  <a:moveTo>
                    <a:pt x="0" y="0"/>
                  </a:moveTo>
                  <a:lnTo>
                    <a:pt x="2833290" y="0"/>
                  </a:lnTo>
                  <a:lnTo>
                    <a:pt x="2833290" y="616758"/>
                  </a:lnTo>
                  <a:lnTo>
                    <a:pt x="0" y="616758"/>
                  </a:lnTo>
                  <a:close/>
                </a:path>
              </a:pathLst>
            </a:custGeom>
            <a:blipFill>
              <a:blip r:embed="rId2"/>
              <a:stretch>
                <a:fillRect l="-22463" r="48849" b="-31785"/>
              </a:stretch>
            </a:blipFill>
          </p:spPr>
          <p:txBody>
            <a:bodyPr/>
            <a:lstStyle/>
            <a:p>
              <a:endParaRPr lang="es-CO" dirty="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75928" y="4522715"/>
            <a:ext cx="12936145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99"/>
              </a:lnSpc>
            </a:pPr>
            <a:r>
              <a:rPr lang="en-US" sz="4999" b="1" spc="454">
                <a:solidFill>
                  <a:srgbClr val="FF8404"/>
                </a:solidFill>
                <a:latin typeface="Poppins Bold"/>
                <a:ea typeface="Poppins Bold"/>
                <a:cs typeface="Poppins Bold"/>
                <a:sym typeface="Poppins Bold"/>
              </a:rPr>
              <a:t>PRINCIPALES LOGROS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13418" y="6577135"/>
            <a:ext cx="3639009" cy="321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44"/>
              </a:lnSpc>
            </a:pPr>
            <a:r>
              <a:rPr lang="en-US" sz="1292" b="1" spc="64">
                <a:solidFill>
                  <a:srgbClr val="003F7A"/>
                </a:solidFill>
                <a:latin typeface="Poppins Bold"/>
                <a:ea typeface="Poppins Bold"/>
                <a:cs typeface="Poppins Bold"/>
                <a:sym typeface="Poppins Bold"/>
              </a:rPr>
              <a:t>Redes Académicas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24496" y="6577135"/>
            <a:ext cx="3639009" cy="321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44"/>
              </a:lnSpc>
            </a:pPr>
            <a:r>
              <a:rPr lang="en-US" sz="1292" b="1" spc="64">
                <a:solidFill>
                  <a:srgbClr val="003F7A"/>
                </a:solidFill>
                <a:latin typeface="Poppins Bold"/>
                <a:ea typeface="Poppins Bold"/>
                <a:cs typeface="Poppins Bold"/>
                <a:sym typeface="Poppins Bold"/>
              </a:rPr>
              <a:t>Productos Académicos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934785" y="6577135"/>
            <a:ext cx="3639009" cy="321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44"/>
              </a:lnSpc>
            </a:pPr>
            <a:r>
              <a:rPr lang="en-US" sz="1292" b="1" spc="64">
                <a:solidFill>
                  <a:srgbClr val="003F7A"/>
                </a:solidFill>
                <a:latin typeface="Poppins Bold"/>
                <a:ea typeface="Poppins Bold"/>
                <a:cs typeface="Poppins Bold"/>
                <a:sym typeface="Poppins Bold"/>
              </a:rPr>
              <a:t>Oportunidades de Formación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13418" y="7227988"/>
            <a:ext cx="3639009" cy="1731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44"/>
              </a:lnSpc>
            </a:pPr>
            <a:r>
              <a:rPr lang="en-US" sz="1292" spc="64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Vinculación con investigadores de la universidad de destino. Participación en grupos de investigación internacionales. Establecimiento de colaboraciones para proyectos futuros.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24496" y="7227988"/>
            <a:ext cx="3639009" cy="1731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44"/>
              </a:lnSpc>
            </a:pPr>
            <a:r>
              <a:rPr lang="en-US" sz="1292" spc="64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Avance en artículo de investigación conjunta. Contribución a ponencia académica. Participación en informe técnico del grupo de investigación receptor.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934785" y="7227988"/>
            <a:ext cx="3639009" cy="1731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44"/>
              </a:lnSpc>
            </a:pPr>
            <a:r>
              <a:rPr lang="en-US" sz="1292" spc="64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Identificación de programas de posgrado en la universidad de destino. Posibilidad de continuar la línea de investigación. Acceso a convocatorias internacionales de movilidad.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35088" y="4905978"/>
            <a:ext cx="7202822" cy="453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7"/>
              </a:lnSpc>
            </a:pPr>
            <a:r>
              <a:rPr lang="en-US" sz="2928" b="1" spc="87">
                <a:solidFill>
                  <a:srgbClr val="FF8404"/>
                </a:solidFill>
                <a:latin typeface="Poppins Bold"/>
                <a:ea typeface="Poppins Bold"/>
                <a:cs typeface="Poppins Bold"/>
                <a:sym typeface="Poppins Bold"/>
              </a:rPr>
              <a:t>RETOS IDENTIFICADOS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350090" y="4905978"/>
            <a:ext cx="7202822" cy="88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7"/>
              </a:lnSpc>
            </a:pPr>
            <a:r>
              <a:rPr lang="en-US" sz="2928" b="1" spc="87">
                <a:solidFill>
                  <a:srgbClr val="FF8404"/>
                </a:solidFill>
                <a:latin typeface="Poppins Bold"/>
                <a:ea typeface="Poppins Bold"/>
                <a:cs typeface="Poppins Bold"/>
                <a:sym typeface="Poppins Bold"/>
              </a:rPr>
              <a:t>OPORTUNIDADES DE FORTALECIMIENTO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68398" y="6017228"/>
            <a:ext cx="5736201" cy="2010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4"/>
              </a:lnSpc>
            </a:pPr>
            <a:r>
              <a:rPr lang="en-US" sz="1497" spc="74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Describa las principales dificultades, desafíos o situaciones que se presentaron durante la estancia de investigación, ya fueran de carácter académico, metodológico, técnico, logístico, cultural o de adaptación, y explique cómo fueron afrontados.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083401" y="6017228"/>
            <a:ext cx="5736201" cy="2010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4"/>
              </a:lnSpc>
            </a:pPr>
            <a:r>
              <a:rPr lang="en-US" sz="1497" spc="74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Identifique los aspectos que podrían mejorarse para enriquecer futuras estancias de investigación, tanto a nivel institucional como personal, proponiendo acciones o recomendaciones que contribuyan a optimizar la experiencia y potenciar sus resultados.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3892224" y="1533424"/>
            <a:ext cx="2888550" cy="2888538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78303" r="-78303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507226" y="1533424"/>
            <a:ext cx="2888550" cy="2888538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78303" r="-78303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 rot="-187311">
            <a:off x="16655992" y="7543936"/>
            <a:ext cx="5787479" cy="4094641"/>
          </a:xfrm>
          <a:custGeom>
            <a:avLst/>
            <a:gdLst/>
            <a:ahLst/>
            <a:cxnLst/>
            <a:rect l="l" t="t" r="r" b="b"/>
            <a:pathLst>
              <a:path w="5787479" h="4094641">
                <a:moveTo>
                  <a:pt x="0" y="0"/>
                </a:moveTo>
                <a:lnTo>
                  <a:pt x="5787479" y="0"/>
                </a:lnTo>
                <a:lnTo>
                  <a:pt x="5787479" y="4094641"/>
                </a:lnTo>
                <a:lnTo>
                  <a:pt x="0" y="40946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16548789" y="8332169"/>
            <a:ext cx="1115093" cy="1090003"/>
          </a:xfrm>
          <a:custGeom>
            <a:avLst/>
            <a:gdLst/>
            <a:ahLst/>
            <a:cxnLst/>
            <a:rect l="l" t="t" r="r" b="b"/>
            <a:pathLst>
              <a:path w="1115093" h="1090003">
                <a:moveTo>
                  <a:pt x="0" y="0"/>
                </a:moveTo>
                <a:lnTo>
                  <a:pt x="1115093" y="0"/>
                </a:lnTo>
                <a:lnTo>
                  <a:pt x="1115093" y="1090004"/>
                </a:lnTo>
                <a:lnTo>
                  <a:pt x="0" y="10900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0612688">
            <a:off x="-3769443" y="-1018621"/>
            <a:ext cx="5787479" cy="4094641"/>
          </a:xfrm>
          <a:custGeom>
            <a:avLst/>
            <a:gdLst/>
            <a:ahLst/>
            <a:cxnLst/>
            <a:rect l="l" t="t" r="r" b="b"/>
            <a:pathLst>
              <a:path w="5787479" h="4094641">
                <a:moveTo>
                  <a:pt x="0" y="0"/>
                </a:moveTo>
                <a:lnTo>
                  <a:pt x="5787479" y="0"/>
                </a:lnTo>
                <a:lnTo>
                  <a:pt x="5787479" y="4094642"/>
                </a:lnTo>
                <a:lnTo>
                  <a:pt x="0" y="40946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10146" y="1197784"/>
            <a:ext cx="1115093" cy="1090003"/>
          </a:xfrm>
          <a:custGeom>
            <a:avLst/>
            <a:gdLst/>
            <a:ahLst/>
            <a:cxnLst/>
            <a:rect l="l" t="t" r="r" b="b"/>
            <a:pathLst>
              <a:path w="1115093" h="1090003">
                <a:moveTo>
                  <a:pt x="0" y="0"/>
                </a:moveTo>
                <a:lnTo>
                  <a:pt x="1115093" y="0"/>
                </a:lnTo>
                <a:lnTo>
                  <a:pt x="1115093" y="1090003"/>
                </a:lnTo>
                <a:lnTo>
                  <a:pt x="0" y="10900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81992" y="3465513"/>
            <a:ext cx="12724017" cy="3117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</a:pPr>
            <a:r>
              <a:rPr lang="en-US" sz="8000" b="1">
                <a:solidFill>
                  <a:srgbClr val="FF8404"/>
                </a:solidFill>
                <a:latin typeface="Poppins Bold"/>
                <a:ea typeface="Poppins Bold"/>
                <a:cs typeface="Poppins Bold"/>
                <a:sym typeface="Poppins Bold"/>
              </a:rPr>
              <a:t>¡Muchas gracias!</a:t>
            </a:r>
          </a:p>
          <a:p>
            <a:pPr marL="0" lvl="0" indent="0" algn="ctr">
              <a:lnSpc>
                <a:spcPts val="4200"/>
              </a:lnSpc>
            </a:pPr>
            <a:r>
              <a:rPr lang="en-US" sz="3000">
                <a:solidFill>
                  <a:srgbClr val="003F7A"/>
                </a:solidFill>
                <a:latin typeface="Poppins"/>
                <a:ea typeface="Poppins"/>
                <a:cs typeface="Poppins"/>
                <a:sym typeface="Poppins"/>
              </a:rPr>
              <a:t>Universidad Tecnológica de Pereira / Universidad de Destino  Investigador Asesor</a:t>
            </a:r>
          </a:p>
          <a:p>
            <a:pPr marL="0" lvl="0" indent="0" algn="ctr">
              <a:lnSpc>
                <a:spcPts val="4200"/>
              </a:lnSpc>
            </a:pPr>
            <a:r>
              <a:rPr lang="en-US" sz="3000">
                <a:solidFill>
                  <a:srgbClr val="003F7A"/>
                </a:solidFill>
                <a:latin typeface="Poppins"/>
                <a:ea typeface="Poppins"/>
                <a:cs typeface="Poppins"/>
                <a:sym typeface="Poppins"/>
              </a:rPr>
              <a:t>¿Preguntas?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1278211" y="-94601"/>
            <a:ext cx="5364210" cy="1571011"/>
            <a:chOff x="0" y="0"/>
            <a:chExt cx="1826971" cy="535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26971" cy="535063"/>
            </a:xfrm>
            <a:custGeom>
              <a:avLst/>
              <a:gdLst/>
              <a:ahLst/>
              <a:cxnLst/>
              <a:rect l="l" t="t" r="r" b="b"/>
              <a:pathLst>
                <a:path w="1826971" h="535063">
                  <a:moveTo>
                    <a:pt x="609319" y="515994"/>
                  </a:moveTo>
                  <a:cubicBezTo>
                    <a:pt x="702983" y="527508"/>
                    <a:pt x="809468" y="535063"/>
                    <a:pt x="913977" y="535063"/>
                  </a:cubicBezTo>
                  <a:cubicBezTo>
                    <a:pt x="1018491" y="535063"/>
                    <a:pt x="1119058" y="528586"/>
                    <a:pt x="1211735" y="517073"/>
                  </a:cubicBezTo>
                  <a:cubicBezTo>
                    <a:pt x="1213710" y="516713"/>
                    <a:pt x="1215681" y="516713"/>
                    <a:pt x="1217651" y="516354"/>
                  </a:cubicBezTo>
                  <a:cubicBezTo>
                    <a:pt x="1565693" y="470298"/>
                    <a:pt x="1822041" y="348685"/>
                    <a:pt x="1826971" y="212731"/>
                  </a:cubicBezTo>
                  <a:lnTo>
                    <a:pt x="1826971" y="0"/>
                  </a:lnTo>
                  <a:lnTo>
                    <a:pt x="0" y="0"/>
                  </a:lnTo>
                  <a:lnTo>
                    <a:pt x="0" y="212573"/>
                  </a:lnTo>
                  <a:cubicBezTo>
                    <a:pt x="4930" y="349403"/>
                    <a:pt x="257334" y="471019"/>
                    <a:pt x="609319" y="515994"/>
                  </a:cubicBezTo>
                  <a:close/>
                </a:path>
              </a:pathLst>
            </a:custGeom>
            <a:solidFill>
              <a:srgbClr val="003F7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826971" cy="4461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43788" y="251554"/>
            <a:ext cx="3158914" cy="878702"/>
          </a:xfrm>
          <a:custGeom>
            <a:avLst/>
            <a:gdLst/>
            <a:ahLst/>
            <a:cxnLst/>
            <a:rect l="l" t="t" r="r" b="b"/>
            <a:pathLst>
              <a:path w="3158914" h="878702">
                <a:moveTo>
                  <a:pt x="0" y="0"/>
                </a:moveTo>
                <a:lnTo>
                  <a:pt x="3158914" y="0"/>
                </a:lnTo>
                <a:lnTo>
                  <a:pt x="3158914" y="878702"/>
                </a:lnTo>
                <a:lnTo>
                  <a:pt x="0" y="8787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69" b="-25274"/>
            </a:stretch>
          </a:blipFill>
        </p:spPr>
      </p:sp>
      <p:sp>
        <p:nvSpPr>
          <p:cNvPr id="7" name="Freeform 7"/>
          <p:cNvSpPr/>
          <p:nvPr/>
        </p:nvSpPr>
        <p:spPr>
          <a:xfrm rot="-4410114">
            <a:off x="15256575" y="-2607485"/>
            <a:ext cx="5787479" cy="4094641"/>
          </a:xfrm>
          <a:custGeom>
            <a:avLst/>
            <a:gdLst/>
            <a:ahLst/>
            <a:cxnLst/>
            <a:rect l="l" t="t" r="r" b="b"/>
            <a:pathLst>
              <a:path w="5787479" h="4094641">
                <a:moveTo>
                  <a:pt x="0" y="0"/>
                </a:moveTo>
                <a:lnTo>
                  <a:pt x="5787479" y="0"/>
                </a:lnTo>
                <a:lnTo>
                  <a:pt x="5787479" y="4094641"/>
                </a:lnTo>
                <a:lnTo>
                  <a:pt x="0" y="40946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6577197">
            <a:off x="16099699" y="956592"/>
            <a:ext cx="1115093" cy="1090003"/>
          </a:xfrm>
          <a:custGeom>
            <a:avLst/>
            <a:gdLst/>
            <a:ahLst/>
            <a:cxnLst/>
            <a:rect l="l" t="t" r="r" b="b"/>
            <a:pathLst>
              <a:path w="1115093" h="1090003">
                <a:moveTo>
                  <a:pt x="0" y="0"/>
                </a:moveTo>
                <a:lnTo>
                  <a:pt x="1115093" y="0"/>
                </a:lnTo>
                <a:lnTo>
                  <a:pt x="1115093" y="1090003"/>
                </a:lnTo>
                <a:lnTo>
                  <a:pt x="0" y="10900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-10800000">
            <a:off x="15470631" y="9500500"/>
            <a:ext cx="3933094" cy="937656"/>
            <a:chOff x="0" y="0"/>
            <a:chExt cx="768182" cy="183136"/>
          </a:xfrm>
        </p:grpSpPr>
        <p:sp>
          <p:nvSpPr>
            <p:cNvPr id="10" name="Freeform 10"/>
            <p:cNvSpPr/>
            <p:nvPr/>
          </p:nvSpPr>
          <p:spPr>
            <a:xfrm>
              <a:off x="11943" y="0"/>
              <a:ext cx="744295" cy="183136"/>
            </a:xfrm>
            <a:custGeom>
              <a:avLst/>
              <a:gdLst/>
              <a:ahLst/>
              <a:cxnLst/>
              <a:rect l="l" t="t" r="r" b="b"/>
              <a:pathLst>
                <a:path w="744295" h="183136">
                  <a:moveTo>
                    <a:pt x="16691" y="0"/>
                  </a:moveTo>
                  <a:lnTo>
                    <a:pt x="727605" y="0"/>
                  </a:lnTo>
                  <a:cubicBezTo>
                    <a:pt x="733543" y="0"/>
                    <a:pt x="739034" y="3155"/>
                    <a:pt x="742024" y="8285"/>
                  </a:cubicBezTo>
                  <a:cubicBezTo>
                    <a:pt x="745015" y="13416"/>
                    <a:pt x="745054" y="19749"/>
                    <a:pt x="742128" y="24916"/>
                  </a:cubicBezTo>
                  <a:lnTo>
                    <a:pt x="666632" y="158220"/>
                  </a:lnTo>
                  <a:cubicBezTo>
                    <a:pt x="657912" y="173618"/>
                    <a:pt x="641584" y="183136"/>
                    <a:pt x="623888" y="183136"/>
                  </a:cubicBezTo>
                  <a:lnTo>
                    <a:pt x="120408" y="183136"/>
                  </a:lnTo>
                  <a:cubicBezTo>
                    <a:pt x="102712" y="183136"/>
                    <a:pt x="86383" y="173618"/>
                    <a:pt x="77663" y="158220"/>
                  </a:cubicBezTo>
                  <a:lnTo>
                    <a:pt x="2168" y="24916"/>
                  </a:lnTo>
                  <a:cubicBezTo>
                    <a:pt x="-759" y="19749"/>
                    <a:pt x="-719" y="13416"/>
                    <a:pt x="2271" y="8285"/>
                  </a:cubicBezTo>
                  <a:cubicBezTo>
                    <a:pt x="5262" y="3155"/>
                    <a:pt x="10753" y="0"/>
                    <a:pt x="16691" y="0"/>
                  </a:cubicBezTo>
                  <a:close/>
                </a:path>
              </a:pathLst>
            </a:custGeom>
            <a:solidFill>
              <a:srgbClr val="003F7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27000" y="-104775"/>
              <a:ext cx="514182" cy="2879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8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6067252" y="9416441"/>
            <a:ext cx="2076866" cy="1021714"/>
          </a:xfrm>
          <a:custGeom>
            <a:avLst/>
            <a:gdLst/>
            <a:ahLst/>
            <a:cxnLst/>
            <a:rect l="l" t="t" r="r" b="b"/>
            <a:pathLst>
              <a:path w="2076866" h="1021714">
                <a:moveTo>
                  <a:pt x="0" y="0"/>
                </a:moveTo>
                <a:lnTo>
                  <a:pt x="2076867" y="0"/>
                </a:lnTo>
                <a:lnTo>
                  <a:pt x="2076867" y="1021715"/>
                </a:lnTo>
                <a:lnTo>
                  <a:pt x="0" y="10217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7056666">
            <a:off x="-2484593" y="5786215"/>
            <a:ext cx="4180868" cy="2957964"/>
          </a:xfrm>
          <a:custGeom>
            <a:avLst/>
            <a:gdLst/>
            <a:ahLst/>
            <a:cxnLst/>
            <a:rect l="l" t="t" r="r" b="b"/>
            <a:pathLst>
              <a:path w="4180868" h="2957964">
                <a:moveTo>
                  <a:pt x="0" y="0"/>
                </a:moveTo>
                <a:lnTo>
                  <a:pt x="4180868" y="0"/>
                </a:lnTo>
                <a:lnTo>
                  <a:pt x="4180868" y="2957964"/>
                </a:lnTo>
                <a:lnTo>
                  <a:pt x="0" y="29579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Office PowerPoint</Application>
  <PresentationFormat>Personalizado</PresentationFormat>
  <Paragraphs>72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Poppins Bold</vt:lpstr>
      <vt:lpstr>Arial</vt:lpstr>
      <vt:lpstr>Poppins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 de Resultados Delfín UTP</dc:title>
  <cp:lastModifiedBy>Usuario UTP</cp:lastModifiedBy>
  <cp:revision>2</cp:revision>
  <dcterms:created xsi:type="dcterms:W3CDTF">2006-08-16T00:00:00Z</dcterms:created>
  <dcterms:modified xsi:type="dcterms:W3CDTF">2026-07-14T14:13:54Z</dcterms:modified>
  <dc:identifier>DAHPXdFFZkQ</dc:identifier>
</cp:coreProperties>
</file>